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3"/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fa533a845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dfa533a84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fc65111c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dfc65111c9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fc65111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gdfc65111c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fc65111c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dfc65111c9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fc65111c9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dfc65111c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fc65111c9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fc65111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fc65111c9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fc65111c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6ce4ca2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b6ce4ca29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2"/>
          <p:cNvGrpSpPr/>
          <p:nvPr/>
        </p:nvGrpSpPr>
        <p:grpSpPr>
          <a:xfrm>
            <a:off x="1" y="6597853"/>
            <a:ext cx="12192000" cy="260147"/>
            <a:chOff x="4379494" y="697832"/>
            <a:chExt cx="2586787" cy="168442"/>
          </a:xfrm>
        </p:grpSpPr>
        <p:sp>
          <p:nvSpPr>
            <p:cNvPr id="8" name="Google Shape;8;p2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2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2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tyle slide layout">
  <p:cSld name="1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yle slide layout">
  <p:cSld name="2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0" y="2858807"/>
            <a:ext cx="12191999" cy="2204134"/>
          </a:xfrm>
          <a:prstGeom prst="rect">
            <a:avLst/>
          </a:prstGeom>
          <a:gradFill>
            <a:gsLst>
              <a:gs pos="0">
                <a:srgbClr val="82C650">
                  <a:alpha val="0"/>
                </a:srgbClr>
              </a:gs>
              <a:gs pos="8000">
                <a:srgbClr val="82C650">
                  <a:alpha val="0"/>
                </a:srgbClr>
              </a:gs>
              <a:gs pos="45000">
                <a:srgbClr val="3F3F3F">
                  <a:alpha val="74901"/>
                </a:srgbClr>
              </a:gs>
              <a:gs pos="74000">
                <a:srgbClr val="3F3F3F">
                  <a:alpha val="69803"/>
                </a:srgbClr>
              </a:gs>
              <a:gs pos="96000">
                <a:srgbClr val="249ED2">
                  <a:alpha val="0"/>
                </a:srgbClr>
              </a:gs>
              <a:gs pos="100000">
                <a:srgbClr val="249ED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13"/>
          <p:cNvGrpSpPr/>
          <p:nvPr/>
        </p:nvGrpSpPr>
        <p:grpSpPr>
          <a:xfrm>
            <a:off x="753445" y="2639304"/>
            <a:ext cx="4261727" cy="3351921"/>
            <a:chOff x="2444748" y="555045"/>
            <a:chExt cx="7282048" cy="5727454"/>
          </a:xfrm>
        </p:grpSpPr>
        <p:sp>
          <p:nvSpPr>
            <p:cNvPr id="59" name="Google Shape;59;p13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p13"/>
          <p:cNvSpPr/>
          <p:nvPr>
            <p:ph idx="2" type="pic"/>
          </p:nvPr>
        </p:nvSpPr>
        <p:spPr>
          <a:xfrm>
            <a:off x="930752" y="2858807"/>
            <a:ext cx="3907112" cy="218664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tyle slide layout">
  <p:cSld name="3_Style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292770" y="312821"/>
            <a:ext cx="7503694" cy="6304547"/>
          </a:xfrm>
          <a:custGeom>
            <a:rect b="b" l="l" r="r" t="t"/>
            <a:pathLst>
              <a:path extrusionOk="0" h="6304547" w="8066763">
                <a:moveTo>
                  <a:pt x="0" y="0"/>
                </a:moveTo>
                <a:lnTo>
                  <a:pt x="8066763" y="0"/>
                </a:lnTo>
                <a:lnTo>
                  <a:pt x="5597407" y="6304547"/>
                </a:lnTo>
                <a:lnTo>
                  <a:pt x="0" y="6304547"/>
                </a:lnTo>
                <a:close/>
              </a:path>
            </a:pathLst>
          </a:custGeom>
          <a:solidFill>
            <a:schemeClr val="lt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s and Contents Layout">
  <p:cSld name="1_Images and Contents Layou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>
            <p:ph idx="2" type="pic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Image slide layout">
  <p:cSld name="10_Image slide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>
            <p:ph idx="2" type="pic"/>
          </p:nvPr>
        </p:nvSpPr>
        <p:spPr>
          <a:xfrm>
            <a:off x="815007" y="564046"/>
            <a:ext cx="6624018" cy="57299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Slide layout">
  <p:cSld name="Section Break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8"/>
          <p:cNvGrpSpPr/>
          <p:nvPr/>
        </p:nvGrpSpPr>
        <p:grpSpPr>
          <a:xfrm>
            <a:off x="1" y="3898232"/>
            <a:ext cx="12192000" cy="1467852"/>
            <a:chOff x="4379494" y="697832"/>
            <a:chExt cx="2586787" cy="168442"/>
          </a:xfrm>
        </p:grpSpPr>
        <p:sp>
          <p:nvSpPr>
            <p:cNvPr id="77" name="Google Shape;77;p18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8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8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8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8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2568742"/>
            <a:ext cx="12191999" cy="1720516"/>
          </a:xfrm>
          <a:prstGeom prst="rect">
            <a:avLst/>
          </a:prstGeom>
          <a:gradFill>
            <a:gsLst>
              <a:gs pos="0">
                <a:srgbClr val="82C650">
                  <a:alpha val="0"/>
                </a:srgbClr>
              </a:gs>
              <a:gs pos="8000">
                <a:srgbClr val="82C650">
                  <a:alpha val="0"/>
                </a:srgbClr>
              </a:gs>
              <a:gs pos="39000">
                <a:srgbClr val="FFFFFF">
                  <a:alpha val="74901"/>
                </a:srgbClr>
              </a:gs>
              <a:gs pos="65000">
                <a:srgbClr val="FFFFFF">
                  <a:alpha val="74901"/>
                </a:srgbClr>
              </a:gs>
              <a:gs pos="96000">
                <a:srgbClr val="249ED2">
                  <a:alpha val="0"/>
                </a:srgbClr>
              </a:gs>
              <a:gs pos="100000">
                <a:srgbClr val="249ED2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 layout">
  <p:cSld name="1_Agenda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layout">
  <p:cSld name="Contents slide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6"/>
          <p:cNvGrpSpPr/>
          <p:nvPr/>
        </p:nvGrpSpPr>
        <p:grpSpPr>
          <a:xfrm>
            <a:off x="3907972" y="1063755"/>
            <a:ext cx="4376057" cy="77068"/>
            <a:chOff x="4379494" y="697832"/>
            <a:chExt cx="2586787" cy="168442"/>
          </a:xfrm>
        </p:grpSpPr>
        <p:sp>
          <p:nvSpPr>
            <p:cNvPr id="19" name="Google Shape;19;p6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6"/>
            <p:cNvSpPr/>
            <p:nvPr/>
          </p:nvSpPr>
          <p:spPr>
            <a:xfrm>
              <a:off x="4896851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6"/>
            <p:cNvSpPr/>
            <p:nvPr/>
          </p:nvSpPr>
          <p:spPr>
            <a:xfrm>
              <a:off x="5414208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6"/>
            <p:cNvSpPr/>
            <p:nvPr/>
          </p:nvSpPr>
          <p:spPr>
            <a:xfrm>
              <a:off x="5931565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6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Images and Contents Layout">
  <p:cSld name="10_Images and Contents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/>
          <p:nvPr>
            <p:ph idx="2" type="pic"/>
          </p:nvPr>
        </p:nvSpPr>
        <p:spPr>
          <a:xfrm>
            <a:off x="4544297" y="553701"/>
            <a:ext cx="3387405" cy="28086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7"/>
          <p:cNvSpPr/>
          <p:nvPr>
            <p:ph idx="3" type="pic"/>
          </p:nvPr>
        </p:nvSpPr>
        <p:spPr>
          <a:xfrm>
            <a:off x="8064908" y="3488723"/>
            <a:ext cx="3387405" cy="28086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7"/>
          <p:cNvSpPr/>
          <p:nvPr/>
        </p:nvSpPr>
        <p:spPr>
          <a:xfrm>
            <a:off x="8064908" y="553701"/>
            <a:ext cx="3387405" cy="2808312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/>
          <p:nvPr/>
        </p:nvSpPr>
        <p:spPr>
          <a:xfrm>
            <a:off x="4544297" y="3489035"/>
            <a:ext cx="3387405" cy="2808312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s slide layout">
  <p:cSld name="1_Contents slide layou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" name="Google Shape;32;p8"/>
          <p:cNvGrpSpPr/>
          <p:nvPr/>
        </p:nvGrpSpPr>
        <p:grpSpPr>
          <a:xfrm>
            <a:off x="1" y="6597853"/>
            <a:ext cx="12192000" cy="260147"/>
            <a:chOff x="4379494" y="697832"/>
            <a:chExt cx="2586787" cy="168442"/>
          </a:xfrm>
        </p:grpSpPr>
        <p:sp>
          <p:nvSpPr>
            <p:cNvPr id="33" name="Google Shape;33;p8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8"/>
          <p:cNvSpPr/>
          <p:nvPr/>
        </p:nvSpPr>
        <p:spPr>
          <a:xfrm flipH="1" rot="10800000">
            <a:off x="0" y="3726714"/>
            <a:ext cx="17621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0" y="1955452"/>
            <a:ext cx="12192000" cy="2348880"/>
          </a:xfrm>
          <a:prstGeom prst="rect">
            <a:avLst/>
          </a:prstGeom>
          <a:gradFill>
            <a:gsLst>
              <a:gs pos="0">
                <a:schemeClr val="accent1"/>
              </a:gs>
              <a:gs pos="33000">
                <a:schemeClr val="accent2"/>
              </a:gs>
              <a:gs pos="66000">
                <a:schemeClr val="accent3"/>
              </a:gs>
              <a:gs pos="96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/>
          <p:nvPr>
            <p:ph idx="2" type="pic"/>
          </p:nvPr>
        </p:nvSpPr>
        <p:spPr>
          <a:xfrm>
            <a:off x="915027" y="2193892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/>
          <p:nvPr>
            <p:ph idx="3" type="pic"/>
          </p:nvPr>
        </p:nvSpPr>
        <p:spPr>
          <a:xfrm>
            <a:off x="3795613" y="2193892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/>
          <p:nvPr>
            <p:ph idx="4" type="pic"/>
          </p:nvPr>
        </p:nvSpPr>
        <p:spPr>
          <a:xfrm>
            <a:off x="6676200" y="2193892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9"/>
          <p:cNvSpPr/>
          <p:nvPr>
            <p:ph idx="5" type="pic"/>
          </p:nvPr>
        </p:nvSpPr>
        <p:spPr>
          <a:xfrm>
            <a:off x="9452281" y="2193892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  <a:defRPr b="0" i="0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" name="Google Shape;46;p9"/>
          <p:cNvGrpSpPr/>
          <p:nvPr/>
        </p:nvGrpSpPr>
        <p:grpSpPr>
          <a:xfrm>
            <a:off x="1" y="6597853"/>
            <a:ext cx="12192000" cy="260147"/>
            <a:chOff x="4379494" y="697832"/>
            <a:chExt cx="2586787" cy="168442"/>
          </a:xfrm>
        </p:grpSpPr>
        <p:sp>
          <p:nvSpPr>
            <p:cNvPr id="47" name="Google Shape;47;p9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9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9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Image slide layout">
  <p:cSld name="8_Image slide layou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/>
          <p:nvPr>
            <p:ph idx="2" type="pic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s slide layout">
  <p:cSld name="3_Contents slide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27.jpg"/><Relationship Id="rId5" Type="http://schemas.openxmlformats.org/officeDocument/2006/relationships/image" Target="../media/image31.jpg"/><Relationship Id="rId6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9.jpg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webcky.fr/blog/2016/09/16/developpement-site-web-avec-larchitecture-mvc-en-isere/" TargetMode="External"/><Relationship Id="rId4" Type="http://schemas.openxmlformats.org/officeDocument/2006/relationships/hyperlink" Target="http://www.webcky.fr/blog/2016/09/16/developpement-site-web-avec-larchitecture-mvc-en-isere/" TargetMode="External"/><Relationship Id="rId5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3.jpg"/><Relationship Id="rId10" Type="http://schemas.openxmlformats.org/officeDocument/2006/relationships/image" Target="../media/image47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56.png"/><Relationship Id="rId5" Type="http://schemas.openxmlformats.org/officeDocument/2006/relationships/image" Target="../media/image44.png"/><Relationship Id="rId6" Type="http://schemas.openxmlformats.org/officeDocument/2006/relationships/image" Target="../media/image45.jpg"/><Relationship Id="rId7" Type="http://schemas.openxmlformats.org/officeDocument/2006/relationships/image" Target="../media/image48.png"/><Relationship Id="rId8" Type="http://schemas.openxmlformats.org/officeDocument/2006/relationships/image" Target="../media/image4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546" y="3497306"/>
            <a:ext cx="3379433" cy="290607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/>
        </p:nvSpPr>
        <p:spPr>
          <a:xfrm>
            <a:off x="870150" y="2555250"/>
            <a:ext cx="10451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900">
                <a:solidFill>
                  <a:schemeClr val="dk1"/>
                </a:solidFill>
              </a:rPr>
              <a:t>Développement d'une application web jouant le </a:t>
            </a:r>
            <a:r>
              <a:rPr lang="fr-FR" sz="2900">
                <a:solidFill>
                  <a:schemeClr val="dk1"/>
                </a:solidFill>
              </a:rPr>
              <a:t>rôle</a:t>
            </a:r>
            <a:r>
              <a:rPr lang="fr-FR" sz="2900">
                <a:solidFill>
                  <a:schemeClr val="dk1"/>
                </a:solidFill>
              </a:rPr>
              <a:t> d'un réseau social pour un institut universitaire </a:t>
            </a:r>
            <a:endParaRPr b="0" i="0" sz="2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71024" y="5480049"/>
            <a:ext cx="2667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rgbClr val="2CB8AE"/>
                </a:solidFill>
                <a:latin typeface="Arial"/>
                <a:ea typeface="Arial"/>
                <a:cs typeface="Arial"/>
                <a:sym typeface="Arial"/>
              </a:rPr>
              <a:t>Élaboré par 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Touati </a:t>
            </a:r>
            <a:r>
              <a:rPr lang="fr-FR" sz="1800">
                <a:solidFill>
                  <a:schemeClr val="dk1"/>
                </a:solidFill>
              </a:rPr>
              <a:t>Alaa Eddine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</a:rPr>
              <a:t>Toujeni</a:t>
            </a:r>
            <a:r>
              <a:rPr lang="fr-FR" sz="1800">
                <a:solidFill>
                  <a:schemeClr val="dk1"/>
                </a:solidFill>
              </a:rPr>
              <a:t> </a:t>
            </a:r>
            <a:r>
              <a:rPr lang="fr-FR" sz="1800">
                <a:solidFill>
                  <a:schemeClr val="dk1"/>
                </a:solidFill>
              </a:rPr>
              <a:t>Ahmed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/>
        </p:nvSpPr>
        <p:spPr>
          <a:xfrm>
            <a:off x="3755618" y="214924"/>
            <a:ext cx="466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1600">
                <a:solidFill>
                  <a:schemeClr val="dk1"/>
                </a:solidFill>
              </a:rPr>
              <a:t>Ministère de L’Enseignement Supérieur et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1600">
                <a:solidFill>
                  <a:schemeClr val="dk1"/>
                </a:solidFill>
              </a:rPr>
              <a:t>de la Recherche Scientifique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-FR" sz="1600">
                <a:solidFill>
                  <a:schemeClr val="dk1"/>
                </a:solidFill>
              </a:rPr>
              <a:t>Université de la Manouba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90" name="Google Shape;90;p19"/>
          <p:cNvSpPr txBox="1"/>
          <p:nvPr/>
        </p:nvSpPr>
        <p:spPr>
          <a:xfrm>
            <a:off x="8487057" y="5483912"/>
            <a:ext cx="3614863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rgbClr val="2CB8AE"/>
                </a:solidFill>
                <a:latin typeface="Arial"/>
                <a:ea typeface="Arial"/>
                <a:cs typeface="Arial"/>
                <a:sym typeface="Arial"/>
              </a:rPr>
              <a:t>Encadré par 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Mme. </a:t>
            </a:r>
            <a:r>
              <a:rPr lang="fr-FR" sz="1800">
                <a:solidFill>
                  <a:schemeClr val="dk1"/>
                </a:solidFill>
              </a:rPr>
              <a:t>Khalflallah Nesrine</a:t>
            </a:r>
            <a:r>
              <a:rPr b="0" i="0" lang="fr-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fr-FR" sz="1800">
                <a:solidFill>
                  <a:schemeClr val="dk1"/>
                </a:solidFill>
              </a:rPr>
              <a:t>me. Ait Hamou Tawka</a:t>
            </a:r>
            <a:r>
              <a:rPr b="0" i="0" lang="fr-F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3038609" y="1779267"/>
            <a:ext cx="56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 de fin d’études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sammPNG" id="92" name="Google Shape;9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629" y="0"/>
            <a:ext cx="2536400" cy="20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9704" y="574479"/>
            <a:ext cx="2581275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Solution proposée</a:t>
            </a:r>
            <a:endParaRPr/>
          </a:p>
        </p:txBody>
      </p:sp>
      <p:grpSp>
        <p:nvGrpSpPr>
          <p:cNvPr id="218" name="Google Shape;218;p28"/>
          <p:cNvGrpSpPr/>
          <p:nvPr/>
        </p:nvGrpSpPr>
        <p:grpSpPr>
          <a:xfrm>
            <a:off x="1634023" y="2692262"/>
            <a:ext cx="2330675" cy="2295008"/>
            <a:chOff x="6419156" y="2846954"/>
            <a:chExt cx="2492398" cy="2454256"/>
          </a:xfrm>
        </p:grpSpPr>
        <p:sp>
          <p:nvSpPr>
            <p:cNvPr id="219" name="Google Shape;219;p28"/>
            <p:cNvSpPr/>
            <p:nvPr/>
          </p:nvSpPr>
          <p:spPr>
            <a:xfrm rot="-6207920">
              <a:off x="6646614" y="3157302"/>
              <a:ext cx="1862705" cy="1758496"/>
            </a:xfrm>
            <a:custGeom>
              <a:rect b="b" l="l" r="r" t="t"/>
              <a:pathLst>
                <a:path extrusionOk="0" h="3572874" w="3784599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>
              <a:gsLst>
                <a:gs pos="0">
                  <a:srgbClr val="24A8C2">
                    <a:alpha val="69803"/>
                  </a:srgbClr>
                </a:gs>
                <a:gs pos="100000">
                  <a:srgbClr val="24A8C2">
                    <a:alpha val="45882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 rot="-9000000">
              <a:off x="6734003" y="3194833"/>
              <a:ext cx="1862704" cy="1758498"/>
            </a:xfrm>
            <a:custGeom>
              <a:rect b="b" l="l" r="r" t="t"/>
              <a:pathLst>
                <a:path extrusionOk="0" h="3572874" w="3784599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>
              <a:gsLst>
                <a:gs pos="0">
                  <a:srgbClr val="24A8C2">
                    <a:alpha val="69803"/>
                  </a:srgbClr>
                </a:gs>
                <a:gs pos="100000">
                  <a:srgbClr val="24A8C2">
                    <a:alpha val="45882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 rot="9900000">
              <a:off x="6821393" y="3232363"/>
              <a:ext cx="1862704" cy="1758498"/>
            </a:xfrm>
            <a:custGeom>
              <a:rect b="b" l="l" r="r" t="t"/>
              <a:pathLst>
                <a:path extrusionOk="0" h="3572874" w="3784599">
                  <a:moveTo>
                    <a:pt x="1884852" y="1"/>
                  </a:moveTo>
                  <a:cubicBezTo>
                    <a:pt x="1267632" y="-2539"/>
                    <a:pt x="-269068" y="2639061"/>
                    <a:pt x="40812" y="3169921"/>
                  </a:cubicBezTo>
                  <a:cubicBezTo>
                    <a:pt x="350692" y="3700781"/>
                    <a:pt x="3434252" y="3708401"/>
                    <a:pt x="3744132" y="3185161"/>
                  </a:cubicBezTo>
                  <a:cubicBezTo>
                    <a:pt x="4054012" y="2661921"/>
                    <a:pt x="2502072" y="2541"/>
                    <a:pt x="1884852" y="1"/>
                  </a:cubicBezTo>
                  <a:close/>
                </a:path>
              </a:pathLst>
            </a:custGeom>
            <a:gradFill>
              <a:gsLst>
                <a:gs pos="0">
                  <a:srgbClr val="24A8C2">
                    <a:alpha val="69803"/>
                  </a:srgbClr>
                </a:gs>
                <a:gs pos="100000">
                  <a:srgbClr val="24A8C2">
                    <a:alpha val="45882"/>
                  </a:srgbClr>
                </a:gs>
              </a:gsLst>
              <a:lin ang="81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28"/>
          <p:cNvGrpSpPr/>
          <p:nvPr/>
        </p:nvGrpSpPr>
        <p:grpSpPr>
          <a:xfrm flipH="1">
            <a:off x="3178732" y="2260378"/>
            <a:ext cx="1085153" cy="2988437"/>
            <a:chOff x="1683959" y="2536267"/>
            <a:chExt cx="968717" cy="2667778"/>
          </a:xfrm>
        </p:grpSpPr>
        <p:sp>
          <p:nvSpPr>
            <p:cNvPr id="223" name="Google Shape;223;p28"/>
            <p:cNvSpPr/>
            <p:nvPr/>
          </p:nvSpPr>
          <p:spPr>
            <a:xfrm rot="-1800000">
              <a:off x="2217156" y="2600575"/>
              <a:ext cx="362010" cy="39104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 rot="-4800000">
              <a:off x="1726935" y="3230208"/>
              <a:ext cx="362010" cy="39104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 flipH="1" rot="-9000000">
              <a:off x="2217156" y="4748698"/>
              <a:ext cx="362010" cy="39104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 flipH="1" rot="-6000000">
              <a:off x="1726935" y="4119065"/>
              <a:ext cx="362010" cy="39104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8"/>
          <p:cNvSpPr txBox="1"/>
          <p:nvPr/>
        </p:nvSpPr>
        <p:spPr>
          <a:xfrm>
            <a:off x="2066024" y="3426988"/>
            <a:ext cx="16080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COMUNIK Marketing</a:t>
            </a:r>
            <a:endParaRPr/>
          </a:p>
        </p:txBody>
      </p:sp>
      <p:grpSp>
        <p:nvGrpSpPr>
          <p:cNvPr id="228" name="Google Shape;228;p28"/>
          <p:cNvGrpSpPr/>
          <p:nvPr/>
        </p:nvGrpSpPr>
        <p:grpSpPr>
          <a:xfrm>
            <a:off x="3630336" y="1585818"/>
            <a:ext cx="2829262" cy="675947"/>
            <a:chOff x="2079602" y="4287475"/>
            <a:chExt cx="2710800" cy="675947"/>
          </a:xfrm>
        </p:grpSpPr>
        <p:sp>
          <p:nvSpPr>
            <p:cNvPr id="229" name="Google Shape;229;p28"/>
            <p:cNvSpPr txBox="1"/>
            <p:nvPr/>
          </p:nvSpPr>
          <p:spPr>
            <a:xfrm>
              <a:off x="2098435" y="4501722"/>
              <a:ext cx="2671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Convient à </a:t>
              </a:r>
              <a:r>
                <a:rPr lang="fr-FR" sz="1200">
                  <a:solidFill>
                    <a:srgbClr val="3F3F3F"/>
                  </a:solidFill>
                </a:rPr>
                <a:t>des utilisateurs </a:t>
              </a:r>
              <a:r>
                <a:rPr lang="fr-FR" sz="12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hétérogène.</a:t>
              </a:r>
              <a:endParaRPr/>
            </a:p>
          </p:txBody>
        </p:sp>
        <p:sp>
          <p:nvSpPr>
            <p:cNvPr id="230" name="Google Shape;230;p28"/>
            <p:cNvSpPr txBox="1"/>
            <p:nvPr/>
          </p:nvSpPr>
          <p:spPr>
            <a:xfrm>
              <a:off x="2079602" y="4287475"/>
              <a:ext cx="2710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Une plateforme dynamique</a:t>
              </a:r>
              <a:endParaRPr/>
            </a:p>
          </p:txBody>
        </p:sp>
      </p:grpSp>
      <p:grpSp>
        <p:nvGrpSpPr>
          <p:cNvPr id="231" name="Google Shape;231;p28"/>
          <p:cNvGrpSpPr/>
          <p:nvPr/>
        </p:nvGrpSpPr>
        <p:grpSpPr>
          <a:xfrm>
            <a:off x="3292970" y="5225300"/>
            <a:ext cx="4595948" cy="969748"/>
            <a:chOff x="2079598" y="4287457"/>
            <a:chExt cx="4998856" cy="408969"/>
          </a:xfrm>
        </p:grpSpPr>
        <p:sp>
          <p:nvSpPr>
            <p:cNvPr id="232" name="Google Shape;232;p28"/>
            <p:cNvSpPr txBox="1"/>
            <p:nvPr/>
          </p:nvSpPr>
          <p:spPr>
            <a:xfrm>
              <a:off x="2098454" y="4501726"/>
              <a:ext cx="4980000" cy="19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rgbClr val="3F3F3F"/>
                  </a:solidFill>
                </a:rPr>
                <a:t>organiser et gérer des sessions de cours en invitant seulement les </a:t>
              </a:r>
              <a:r>
                <a:rPr lang="fr-FR" sz="1200">
                  <a:solidFill>
                    <a:srgbClr val="3F3F3F"/>
                  </a:solidFill>
                </a:rPr>
                <a:t>étudiants</a:t>
              </a:r>
              <a:r>
                <a:rPr lang="fr-FR" sz="1200">
                  <a:solidFill>
                    <a:srgbClr val="3F3F3F"/>
                  </a:solidFill>
                </a:rPr>
                <a:t> concerné.</a:t>
              </a:r>
              <a:endParaRPr/>
            </a:p>
          </p:txBody>
        </p:sp>
        <p:sp>
          <p:nvSpPr>
            <p:cNvPr id="233" name="Google Shape;233;p28"/>
            <p:cNvSpPr txBox="1"/>
            <p:nvPr/>
          </p:nvSpPr>
          <p:spPr>
            <a:xfrm>
              <a:off x="2079598" y="4287457"/>
              <a:ext cx="4980000" cy="2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solidFill>
                    <a:srgbClr val="3F3F3F"/>
                  </a:solidFill>
                </a:rPr>
                <a:t>Permet de créer et de gérer des sessions de cours en ligne</a:t>
              </a:r>
              <a:endParaRPr/>
            </a:p>
          </p:txBody>
        </p:sp>
      </p:grpSp>
      <p:grpSp>
        <p:nvGrpSpPr>
          <p:cNvPr id="234" name="Google Shape;234;p28"/>
          <p:cNvGrpSpPr/>
          <p:nvPr/>
        </p:nvGrpSpPr>
        <p:grpSpPr>
          <a:xfrm>
            <a:off x="4264094" y="2456025"/>
            <a:ext cx="3033649" cy="919350"/>
            <a:chOff x="2069487" y="3943084"/>
            <a:chExt cx="4106100" cy="919350"/>
          </a:xfrm>
        </p:grpSpPr>
        <p:sp>
          <p:nvSpPr>
            <p:cNvPr id="235" name="Google Shape;235;p28"/>
            <p:cNvSpPr txBox="1"/>
            <p:nvPr/>
          </p:nvSpPr>
          <p:spPr>
            <a:xfrm>
              <a:off x="2078929" y="4400734"/>
              <a:ext cx="4087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rgbClr val="3F3F3F"/>
                  </a:solidFill>
                </a:rPr>
                <a:t>Avoir un chat en mode real-time avec tous les </a:t>
              </a:r>
              <a:r>
                <a:rPr lang="fr-FR" sz="1200">
                  <a:solidFill>
                    <a:srgbClr val="3F3F3F"/>
                  </a:solidFill>
                </a:rPr>
                <a:t>utilisateurs</a:t>
              </a:r>
              <a:r>
                <a:rPr lang="fr-FR" sz="1200">
                  <a:solidFill>
                    <a:srgbClr val="3F3F3F"/>
                  </a:solidFill>
                </a:rPr>
                <a:t> de la </a:t>
              </a:r>
              <a:r>
                <a:rPr lang="fr-FR" sz="1200">
                  <a:solidFill>
                    <a:srgbClr val="3F3F3F"/>
                  </a:solidFill>
                </a:rPr>
                <a:t>plateform</a:t>
              </a:r>
              <a:endParaRPr/>
            </a:p>
          </p:txBody>
        </p:sp>
        <p:sp>
          <p:nvSpPr>
            <p:cNvPr id="236" name="Google Shape;236;p28"/>
            <p:cNvSpPr txBox="1"/>
            <p:nvPr/>
          </p:nvSpPr>
          <p:spPr>
            <a:xfrm>
              <a:off x="2069487" y="3943084"/>
              <a:ext cx="41061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Permet </a:t>
              </a:r>
              <a:r>
                <a:rPr b="1" lang="fr-FR">
                  <a:solidFill>
                    <a:srgbClr val="3F3F3F"/>
                  </a:solidFill>
                </a:rPr>
                <a:t>la communications direct entres les </a:t>
              </a:r>
              <a:r>
                <a:rPr b="1" lang="fr-FR">
                  <a:solidFill>
                    <a:srgbClr val="3F3F3F"/>
                  </a:solidFill>
                </a:rPr>
                <a:t>différents</a:t>
              </a:r>
              <a:r>
                <a:rPr b="1" lang="fr-FR">
                  <a:solidFill>
                    <a:srgbClr val="3F3F3F"/>
                  </a:solidFill>
                </a:rPr>
                <a:t> utilisateurs</a:t>
              </a:r>
              <a:endParaRPr/>
            </a:p>
          </p:txBody>
        </p:sp>
      </p:grpSp>
      <p:grpSp>
        <p:nvGrpSpPr>
          <p:cNvPr id="237" name="Google Shape;237;p28"/>
          <p:cNvGrpSpPr/>
          <p:nvPr/>
        </p:nvGrpSpPr>
        <p:grpSpPr>
          <a:xfrm>
            <a:off x="8227302" y="2312100"/>
            <a:ext cx="3230545" cy="2540879"/>
            <a:chOff x="2444748" y="555045"/>
            <a:chExt cx="7282048" cy="5727454"/>
          </a:xfrm>
        </p:grpSpPr>
        <p:sp>
          <p:nvSpPr>
            <p:cNvPr id="238" name="Google Shape;238;p28"/>
            <p:cNvSpPr/>
            <p:nvPr/>
          </p:nvSpPr>
          <p:spPr>
            <a:xfrm>
              <a:off x="4964693" y="5443837"/>
              <a:ext cx="2168250" cy="818208"/>
            </a:xfrm>
            <a:custGeom>
              <a:rect b="b" l="l" r="r" t="t"/>
              <a:pathLst>
                <a:path extrusionOk="0" h="818207" w="2168250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52999">
                  <a:srgbClr val="D8D8D8"/>
                </a:gs>
                <a:gs pos="83000">
                  <a:srgbClr val="BFBFBF"/>
                </a:gs>
                <a:gs pos="100000">
                  <a:srgbClr val="BFBFBF"/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444748" y="555045"/>
              <a:ext cx="7282048" cy="4950157"/>
            </a:xfrm>
            <a:custGeom>
              <a:rect b="b" l="l" r="r" t="t"/>
              <a:pathLst>
                <a:path extrusionOk="0" h="4950157" w="7282048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8706599" y="5435655"/>
              <a:ext cx="490925" cy="81821"/>
            </a:xfrm>
            <a:custGeom>
              <a:rect b="b" l="l" r="r" t="t"/>
              <a:pathLst>
                <a:path extrusionOk="0" h="81820" w="490924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2481568" y="595956"/>
              <a:ext cx="7200228" cy="4336501"/>
            </a:xfrm>
            <a:custGeom>
              <a:rect b="b" l="l" r="r" t="t"/>
              <a:pathLst>
                <a:path extrusionOk="0" h="4336501" w="7200227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968919" y="6159768"/>
              <a:ext cx="2168250" cy="122731"/>
            </a:xfrm>
            <a:custGeom>
              <a:rect b="b" l="l" r="r" t="t"/>
              <a:pathLst>
                <a:path extrusionOk="0" h="122731" w="2168250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2481568" y="4903820"/>
              <a:ext cx="7200228" cy="572745"/>
            </a:xfrm>
            <a:custGeom>
              <a:rect b="b" l="l" r="r" t="t"/>
              <a:pathLst>
                <a:path extrusionOk="0" h="572745" w="7200227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2747714" y="910966"/>
              <a:ext cx="6676116" cy="3763756"/>
            </a:xfrm>
            <a:custGeom>
              <a:rect b="b" l="l" r="r" t="t"/>
              <a:pathLst>
                <a:path extrusionOk="0" h="3763755" w="6586571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654591" y="939518"/>
              <a:ext cx="3769239" cy="3736342"/>
            </a:xfrm>
            <a:custGeom>
              <a:rect b="b" l="l" r="r" t="t"/>
              <a:pathLst>
                <a:path extrusionOk="0" h="4035268" w="3976489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6" name="Google Shape;2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9975" y="2456025"/>
            <a:ext cx="3033600" cy="175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Google Shape;247;p28"/>
          <p:cNvGrpSpPr/>
          <p:nvPr/>
        </p:nvGrpSpPr>
        <p:grpSpPr>
          <a:xfrm>
            <a:off x="4264023" y="3950207"/>
            <a:ext cx="3033646" cy="941104"/>
            <a:chOff x="2069775" y="4226115"/>
            <a:chExt cx="3972300" cy="727058"/>
          </a:xfrm>
        </p:grpSpPr>
        <p:sp>
          <p:nvSpPr>
            <p:cNvPr id="248" name="Google Shape;248;p28"/>
            <p:cNvSpPr txBox="1"/>
            <p:nvPr/>
          </p:nvSpPr>
          <p:spPr>
            <a:xfrm>
              <a:off x="2071326" y="4596474"/>
              <a:ext cx="34719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rgbClr val="3F3F3F"/>
                  </a:solidFill>
                </a:rPr>
                <a:t>Garantir </a:t>
              </a:r>
              <a:r>
                <a:rPr lang="fr-FR" sz="1200">
                  <a:solidFill>
                    <a:srgbClr val="3F3F3F"/>
                  </a:solidFill>
                </a:rPr>
                <a:t>l’envoie , la réception </a:t>
              </a:r>
              <a:r>
                <a:rPr lang="fr-FR" sz="1200">
                  <a:solidFill>
                    <a:srgbClr val="3F3F3F"/>
                  </a:solidFill>
                </a:rPr>
                <a:t> des homeworks </a:t>
              </a:r>
              <a:endParaRPr/>
            </a:p>
          </p:txBody>
        </p:sp>
        <p:sp>
          <p:nvSpPr>
            <p:cNvPr id="249" name="Google Shape;249;p28"/>
            <p:cNvSpPr txBox="1"/>
            <p:nvPr/>
          </p:nvSpPr>
          <p:spPr>
            <a:xfrm>
              <a:off x="2069775" y="4226115"/>
              <a:ext cx="3972300" cy="40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4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Permet de créer </a:t>
              </a:r>
              <a:r>
                <a:rPr b="1" lang="fr-FR">
                  <a:solidFill>
                    <a:srgbClr val="3F3F3F"/>
                  </a:solidFill>
                </a:rPr>
                <a:t>et envoyer les Homeworks à tous les étudiants</a:t>
              </a:r>
              <a:endParaRPr/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Méthodologie adoptée</a:t>
            </a:r>
            <a:endParaRPr/>
          </a:p>
        </p:txBody>
      </p:sp>
      <p:grpSp>
        <p:nvGrpSpPr>
          <p:cNvPr id="255" name="Google Shape;255;p29"/>
          <p:cNvGrpSpPr/>
          <p:nvPr/>
        </p:nvGrpSpPr>
        <p:grpSpPr>
          <a:xfrm>
            <a:off x="3666548" y="2105500"/>
            <a:ext cx="2124000" cy="3211244"/>
            <a:chOff x="3651644" y="919838"/>
            <a:chExt cx="1975714" cy="3211244"/>
          </a:xfrm>
        </p:grpSpPr>
        <p:sp>
          <p:nvSpPr>
            <p:cNvPr id="256" name="Google Shape;256;p29"/>
            <p:cNvSpPr txBox="1"/>
            <p:nvPr/>
          </p:nvSpPr>
          <p:spPr>
            <a:xfrm>
              <a:off x="3651644" y="919838"/>
              <a:ext cx="19757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Here</a:t>
              </a:r>
              <a:endParaRPr/>
            </a:p>
          </p:txBody>
        </p:sp>
        <p:sp>
          <p:nvSpPr>
            <p:cNvPr id="257" name="Google Shape;257;p29"/>
            <p:cNvSpPr txBox="1"/>
            <p:nvPr/>
          </p:nvSpPr>
          <p:spPr>
            <a:xfrm>
              <a:off x="3651644" y="1268760"/>
              <a:ext cx="1975714" cy="28623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 can simply impress your audience and add a unique zing and appeal to your Presentations. Easy to change colors, photos and Text. You can simply impress your audience and add a unique zing and appeal to your Presentations.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Get a modern PowerPoint  Presentation that is beautifully designed.  </a:t>
              </a:r>
              <a:endParaRPr/>
            </a:p>
          </p:txBody>
        </p:sp>
      </p:grp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2882" y="1316068"/>
            <a:ext cx="6829839" cy="49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3816626" y="6158016"/>
            <a:ext cx="727544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Processus Scrum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: Mike Cohn, contributeur à l’invention de Scrum, agiliste.fr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None/>
            </a:pPr>
            <a:r>
              <a:rPr lang="fr-FR"/>
              <a:t>Équipe Scrum</a:t>
            </a:r>
            <a:endParaRPr/>
          </a:p>
        </p:txBody>
      </p:sp>
      <p:sp>
        <p:nvSpPr>
          <p:cNvPr id="265" name="Google Shape;265;p30"/>
          <p:cNvSpPr txBox="1"/>
          <p:nvPr/>
        </p:nvSpPr>
        <p:spPr>
          <a:xfrm>
            <a:off x="705550" y="1554300"/>
            <a:ext cx="2693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fr-F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M. </a:t>
            </a:r>
            <a:r>
              <a:rPr b="1" lang="fr-FR">
                <a:solidFill>
                  <a:schemeClr val="accent1"/>
                </a:solidFill>
              </a:rPr>
              <a:t>Abdelrahmen Masmoudi</a:t>
            </a:r>
            <a:endParaRPr/>
          </a:p>
        </p:txBody>
      </p:sp>
      <p:sp>
        <p:nvSpPr>
          <p:cNvPr id="266" name="Google Shape;266;p30"/>
          <p:cNvSpPr txBox="1"/>
          <p:nvPr/>
        </p:nvSpPr>
        <p:spPr>
          <a:xfrm>
            <a:off x="1010427" y="4515894"/>
            <a:ext cx="1681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lang="fr-F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Product Owner</a:t>
            </a:r>
            <a:endParaRPr/>
          </a:p>
        </p:txBody>
      </p:sp>
      <p:sp>
        <p:nvSpPr>
          <p:cNvPr id="267" name="Google Shape;267;p30"/>
          <p:cNvSpPr txBox="1"/>
          <p:nvPr/>
        </p:nvSpPr>
        <p:spPr>
          <a:xfrm>
            <a:off x="3398979" y="1554290"/>
            <a:ext cx="2845751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1" lang="fr-FR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fr-FR">
                <a:solidFill>
                  <a:schemeClr val="accent2"/>
                </a:solidFill>
              </a:rPr>
              <a:t>me. Tawka Ait Hamou</a:t>
            </a:r>
            <a:endParaRPr/>
          </a:p>
        </p:txBody>
      </p:sp>
      <p:sp>
        <p:nvSpPr>
          <p:cNvPr id="268" name="Google Shape;268;p30"/>
          <p:cNvSpPr txBox="1"/>
          <p:nvPr/>
        </p:nvSpPr>
        <p:spPr>
          <a:xfrm>
            <a:off x="3856178" y="4515894"/>
            <a:ext cx="1681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</a:pPr>
            <a:r>
              <a:rPr b="1" lang="fr-FR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Scrum Master</a:t>
            </a:r>
            <a:endParaRPr/>
          </a:p>
        </p:txBody>
      </p:sp>
      <p:sp>
        <p:nvSpPr>
          <p:cNvPr id="269" name="Google Shape;269;p30"/>
          <p:cNvSpPr txBox="1"/>
          <p:nvPr/>
        </p:nvSpPr>
        <p:spPr>
          <a:xfrm>
            <a:off x="6602539" y="1554290"/>
            <a:ext cx="2362558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accent3"/>
                </a:solidFill>
              </a:rPr>
              <a:t>Ahmed Toujeni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6701929" y="4515894"/>
            <a:ext cx="1681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</a:pPr>
            <a:r>
              <a:rPr b="1" lang="fr-FR" sz="1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Développeur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9356874" y="1554300"/>
            <a:ext cx="1872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b="1" lang="fr-FR">
                <a:solidFill>
                  <a:schemeClr val="accent4"/>
                </a:solidFill>
              </a:rPr>
              <a:t>Alaa Eddine Touati</a:t>
            </a:r>
            <a:endParaRPr/>
          </a:p>
        </p:txBody>
      </p:sp>
      <p:sp>
        <p:nvSpPr>
          <p:cNvPr id="272" name="Google Shape;272;p30"/>
          <p:cNvSpPr txBox="1"/>
          <p:nvPr/>
        </p:nvSpPr>
        <p:spPr>
          <a:xfrm>
            <a:off x="9547681" y="4515894"/>
            <a:ext cx="1681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None/>
            </a:pPr>
            <a:r>
              <a:rPr b="1" lang="fr-FR" sz="1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Développeur</a:t>
            </a:r>
            <a:endParaRPr b="1"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0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6200" y="2193892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74" name="Google Shape;274;p30"/>
          <p:cNvPicPr preferRelativeResize="0"/>
          <p:nvPr>
            <p:ph idx="5" type="pic"/>
          </p:nvPr>
        </p:nvPicPr>
        <p:blipFill rotWithShape="1">
          <a:blip r:embed="rId4">
            <a:alphaModFix/>
          </a:blip>
          <a:srcRect b="39444" l="0" r="0" t="4646"/>
          <a:stretch/>
        </p:blipFill>
        <p:spPr>
          <a:xfrm>
            <a:off x="9503381" y="2193892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75" name="Google Shape;275;p30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025" y="2111217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  <p:pic>
        <p:nvPicPr>
          <p:cNvPr id="276" name="Google Shape;276;p30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0" l="89" r="99" t="0"/>
          <a:stretch/>
        </p:blipFill>
        <p:spPr>
          <a:xfrm>
            <a:off x="3849025" y="2111217"/>
            <a:ext cx="1872000" cy="18720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/>
          <p:nvPr/>
        </p:nvSpPr>
        <p:spPr>
          <a:xfrm>
            <a:off x="1" y="4233902"/>
            <a:ext cx="12192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Planification et specification des besoins</a:t>
            </a:r>
            <a:endParaRPr/>
          </a:p>
        </p:txBody>
      </p:sp>
      <p:sp>
        <p:nvSpPr>
          <p:cNvPr id="282" name="Google Shape;282;p31"/>
          <p:cNvSpPr/>
          <p:nvPr/>
        </p:nvSpPr>
        <p:spPr>
          <a:xfrm rot="-2700000">
            <a:off x="10953346" y="2289259"/>
            <a:ext cx="676834" cy="1507843"/>
          </a:xfrm>
          <a:custGeom>
            <a:rect b="b" l="l" r="r" t="t"/>
            <a:pathLst>
              <a:path extrusionOk="0" h="343323" w="154109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rgbClr val="249E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/>
        </p:nvSpPr>
        <p:spPr>
          <a:xfrm>
            <a:off x="5289776" y="4818792"/>
            <a:ext cx="32835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/>
          <p:nvPr/>
        </p:nvSpPr>
        <p:spPr>
          <a:xfrm>
            <a:off x="0" y="405908"/>
            <a:ext cx="12192000" cy="937200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2"/>
          <p:cNvSpPr txBox="1"/>
          <p:nvPr/>
        </p:nvSpPr>
        <p:spPr>
          <a:xfrm>
            <a:off x="1980609" y="489780"/>
            <a:ext cx="7705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Identification des acteurs</a:t>
            </a:r>
            <a:endParaRPr/>
          </a:p>
        </p:txBody>
      </p:sp>
      <p:sp>
        <p:nvSpPr>
          <p:cNvPr id="290" name="Google Shape;290;p32"/>
          <p:cNvSpPr txBox="1"/>
          <p:nvPr/>
        </p:nvSpPr>
        <p:spPr>
          <a:xfrm>
            <a:off x="4866032" y="5157346"/>
            <a:ext cx="370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Une image contenant orange, assis, téléphone, portable&#10;&#10;Description générée automatiquement" id="291" name="Google Shape;291;p32"/>
          <p:cNvPicPr preferRelativeResize="0"/>
          <p:nvPr/>
        </p:nvPicPr>
        <p:blipFill rotWithShape="1">
          <a:blip r:embed="rId3">
            <a:alphaModFix/>
          </a:blip>
          <a:srcRect b="12273" l="0" r="3502" t="0"/>
          <a:stretch/>
        </p:blipFill>
        <p:spPr>
          <a:xfrm>
            <a:off x="732150" y="2399325"/>
            <a:ext cx="2614975" cy="24194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id="292" name="Google Shape;292;p32"/>
          <p:cNvPicPr preferRelativeResize="0"/>
          <p:nvPr/>
        </p:nvPicPr>
        <p:blipFill rotWithShape="1">
          <a:blip r:embed="rId4">
            <a:alphaModFix/>
          </a:blip>
          <a:srcRect b="0" l="0" r="0" t="-2891"/>
          <a:stretch/>
        </p:blipFill>
        <p:spPr>
          <a:xfrm>
            <a:off x="5026813" y="2826850"/>
            <a:ext cx="1510725" cy="18210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pic>
        <p:nvPicPr>
          <p:cNvPr descr="Une image contenant jouet&#10;&#10;Description générée automatiquement" id="293" name="Google Shape;29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4113" y="2871465"/>
            <a:ext cx="2230424" cy="17318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9"/>
              </a:srgbClr>
            </a:outerShdw>
          </a:effectLst>
        </p:spPr>
      </p:pic>
      <p:sp>
        <p:nvSpPr>
          <p:cNvPr id="294" name="Google Shape;294;p32"/>
          <p:cNvSpPr txBox="1"/>
          <p:nvPr/>
        </p:nvSpPr>
        <p:spPr>
          <a:xfrm>
            <a:off x="798400" y="4902950"/>
            <a:ext cx="237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3F3F3F"/>
                </a:solidFill>
              </a:rPr>
              <a:t>Etudiant</a:t>
            </a:r>
            <a:endParaRPr b="1" sz="1500">
              <a:solidFill>
                <a:srgbClr val="3F3F3F"/>
              </a:solidFill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4645950" y="4964375"/>
            <a:ext cx="237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3F3F3F"/>
                </a:solidFill>
              </a:rPr>
              <a:t>Professeur</a:t>
            </a:r>
            <a:endParaRPr b="1" sz="1500">
              <a:solidFill>
                <a:srgbClr val="3F3F3F"/>
              </a:solidFill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8631925" y="4902950"/>
            <a:ext cx="237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>
                <a:solidFill>
                  <a:srgbClr val="3F3F3F"/>
                </a:solidFill>
              </a:rPr>
              <a:t>Administrateur</a:t>
            </a:r>
            <a:endParaRPr b="1" sz="1500">
              <a:solidFill>
                <a:srgbClr val="3F3F3F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Spécification fonctionnelle</a:t>
            </a:r>
            <a:endParaRPr/>
          </a:p>
        </p:txBody>
      </p:sp>
      <p:cxnSp>
        <p:nvCxnSpPr>
          <p:cNvPr id="302" name="Google Shape;302;p33"/>
          <p:cNvCxnSpPr/>
          <p:nvPr/>
        </p:nvCxnSpPr>
        <p:spPr>
          <a:xfrm rot="-2700000">
            <a:off x="4238898" y="5009817"/>
            <a:ext cx="720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3" name="Google Shape;303;p33"/>
          <p:cNvCxnSpPr/>
          <p:nvPr/>
        </p:nvCxnSpPr>
        <p:spPr>
          <a:xfrm rot="2700000">
            <a:off x="4222302" y="3033949"/>
            <a:ext cx="720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4" name="Google Shape;304;p33"/>
          <p:cNvCxnSpPr/>
          <p:nvPr/>
        </p:nvCxnSpPr>
        <p:spPr>
          <a:xfrm flipH="1" rot="10800000">
            <a:off x="3920325" y="4449075"/>
            <a:ext cx="681000" cy="116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5" name="Google Shape;305;p33"/>
          <p:cNvCxnSpPr/>
          <p:nvPr/>
        </p:nvCxnSpPr>
        <p:spPr>
          <a:xfrm rot="-8100000">
            <a:off x="7218897" y="5009817"/>
            <a:ext cx="7200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6" name="Google Shape;306;p33"/>
          <p:cNvCxnSpPr/>
          <p:nvPr/>
        </p:nvCxnSpPr>
        <p:spPr>
          <a:xfrm rot="8100000">
            <a:off x="7235493" y="3033949"/>
            <a:ext cx="720000" cy="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307" name="Google Shape;307;p33"/>
          <p:cNvCxnSpPr/>
          <p:nvPr/>
        </p:nvCxnSpPr>
        <p:spPr>
          <a:xfrm flipH="1">
            <a:off x="7656450" y="3582525"/>
            <a:ext cx="788100" cy="2046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med" w="med" type="oval"/>
            <a:tailEnd len="med" w="med" type="oval"/>
          </a:ln>
        </p:spPr>
      </p:cxnSp>
      <p:grpSp>
        <p:nvGrpSpPr>
          <p:cNvPr id="308" name="Google Shape;308;p33"/>
          <p:cNvGrpSpPr/>
          <p:nvPr/>
        </p:nvGrpSpPr>
        <p:grpSpPr>
          <a:xfrm>
            <a:off x="4097695" y="2635352"/>
            <a:ext cx="3978851" cy="2745825"/>
            <a:chOff x="2573695" y="2334728"/>
            <a:chExt cx="3978851" cy="2745825"/>
          </a:xfrm>
        </p:grpSpPr>
        <p:grpSp>
          <p:nvGrpSpPr>
            <p:cNvPr id="309" name="Google Shape;309;p33"/>
            <p:cNvGrpSpPr/>
            <p:nvPr/>
          </p:nvGrpSpPr>
          <p:grpSpPr>
            <a:xfrm>
              <a:off x="3163801" y="2903912"/>
              <a:ext cx="2808230" cy="1622534"/>
              <a:chOff x="3163801" y="2903912"/>
              <a:chExt cx="2808230" cy="1622534"/>
            </a:xfrm>
          </p:grpSpPr>
          <p:sp>
            <p:nvSpPr>
              <p:cNvPr id="310" name="Google Shape;310;p33"/>
              <p:cNvSpPr/>
              <p:nvPr/>
            </p:nvSpPr>
            <p:spPr>
              <a:xfrm>
                <a:off x="3163801" y="2903912"/>
                <a:ext cx="1622533" cy="1622534"/>
              </a:xfrm>
              <a:prstGeom prst="ellipse">
                <a:avLst/>
              </a:prstGeom>
              <a:solidFill>
                <a:schemeClr val="accent1">
                  <a:alpha val="6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4349498" y="2903912"/>
                <a:ext cx="1622533" cy="1622534"/>
              </a:xfrm>
              <a:prstGeom prst="ellipse">
                <a:avLst/>
              </a:prstGeom>
              <a:solidFill>
                <a:schemeClr val="accent4">
                  <a:alpha val="6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12" name="Google Shape;312;p33"/>
            <p:cNvSpPr/>
            <p:nvPr/>
          </p:nvSpPr>
          <p:spPr>
            <a:xfrm rot="-8100000">
              <a:off x="2975812" y="2736845"/>
              <a:ext cx="1941592" cy="1941591"/>
            </a:xfrm>
            <a:prstGeom prst="arc">
              <a:avLst>
                <a:gd fmla="val 13645212" name="adj1"/>
                <a:gd fmla="val 2561877" name="adj2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med" w="med" type="oval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 flipH="1" rot="8100000">
              <a:off x="4208838" y="2736845"/>
              <a:ext cx="1941592" cy="1941591"/>
            </a:xfrm>
            <a:prstGeom prst="arc">
              <a:avLst>
                <a:gd fmla="val 13645212" name="adj1"/>
                <a:gd fmla="val 2561877" name="adj2"/>
              </a:avLst>
            </a:pr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med" w="med" type="oval"/>
              <a:tailEnd len="med" w="med" type="oval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33"/>
          <p:cNvSpPr txBox="1"/>
          <p:nvPr/>
        </p:nvSpPr>
        <p:spPr>
          <a:xfrm>
            <a:off x="714990" y="4449070"/>
            <a:ext cx="3056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F3F3F"/>
                </a:solidFill>
              </a:rPr>
              <a:t>Live chat</a:t>
            </a:r>
            <a:endParaRPr/>
          </a:p>
        </p:txBody>
      </p:sp>
      <p:sp>
        <p:nvSpPr>
          <p:cNvPr id="315" name="Google Shape;315;p33"/>
          <p:cNvSpPr txBox="1"/>
          <p:nvPr/>
        </p:nvSpPr>
        <p:spPr>
          <a:xfrm>
            <a:off x="1667075" y="2450308"/>
            <a:ext cx="261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Authentification</a:t>
            </a:r>
            <a:endParaRPr/>
          </a:p>
        </p:txBody>
      </p:sp>
      <p:sp>
        <p:nvSpPr>
          <p:cNvPr id="316" name="Google Shape;316;p33"/>
          <p:cNvSpPr txBox="1"/>
          <p:nvPr/>
        </p:nvSpPr>
        <p:spPr>
          <a:xfrm>
            <a:off x="1075090" y="5297121"/>
            <a:ext cx="3056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F3F3F"/>
                </a:solidFill>
              </a:rPr>
              <a:t>Gestion publications</a:t>
            </a:r>
            <a:endParaRPr/>
          </a:p>
        </p:txBody>
      </p:sp>
      <p:sp>
        <p:nvSpPr>
          <p:cNvPr id="317" name="Google Shape;317;p33"/>
          <p:cNvSpPr txBox="1"/>
          <p:nvPr/>
        </p:nvSpPr>
        <p:spPr>
          <a:xfrm>
            <a:off x="8149557" y="2293693"/>
            <a:ext cx="32470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F3F3F"/>
                </a:solidFill>
              </a:rPr>
              <a:t>Notification</a:t>
            </a:r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7966500" y="5264371"/>
            <a:ext cx="266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F3F3F"/>
                </a:solidFill>
              </a:rPr>
              <a:t>Dashboard</a:t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 flipH="1">
            <a:off x="8637314" y="3836857"/>
            <a:ext cx="327286" cy="327286"/>
          </a:xfrm>
          <a:custGeom>
            <a:rect b="b" l="l" r="r" t="t"/>
            <a:pathLst>
              <a:path extrusionOk="0" h="3227814" w="3242753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33"/>
          <p:cNvCxnSpPr/>
          <p:nvPr/>
        </p:nvCxnSpPr>
        <p:spPr>
          <a:xfrm>
            <a:off x="3889600" y="3562075"/>
            <a:ext cx="703200" cy="57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21" name="Google Shape;321;p33"/>
          <p:cNvSpPr txBox="1"/>
          <p:nvPr/>
        </p:nvSpPr>
        <p:spPr>
          <a:xfrm>
            <a:off x="1156000" y="3396171"/>
            <a:ext cx="261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F3F3F"/>
                </a:solidFill>
              </a:rPr>
              <a:t>Live screenshare</a:t>
            </a:r>
            <a:endParaRPr/>
          </a:p>
        </p:txBody>
      </p:sp>
      <p:sp>
        <p:nvSpPr>
          <p:cNvPr id="322" name="Google Shape;322;p33"/>
          <p:cNvSpPr txBox="1"/>
          <p:nvPr/>
        </p:nvSpPr>
        <p:spPr>
          <a:xfrm>
            <a:off x="1227650" y="4707008"/>
            <a:ext cx="261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>
            <a:off x="7646025" y="4288725"/>
            <a:ext cx="737100" cy="317400"/>
          </a:xfrm>
          <a:prstGeom prst="straightConnector1">
            <a:avLst/>
          </a:prstGeom>
          <a:noFill/>
          <a:ln cap="flat" cmpd="sng" w="12700">
            <a:solidFill>
              <a:schemeClr val="accent4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324" name="Google Shape;324;p33"/>
          <p:cNvSpPr txBox="1"/>
          <p:nvPr/>
        </p:nvSpPr>
        <p:spPr>
          <a:xfrm>
            <a:off x="8567407" y="3437131"/>
            <a:ext cx="216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10800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rgbClr val="3F3F3F"/>
                </a:solidFill>
              </a:rPr>
              <a:t>Préparation de cours</a:t>
            </a:r>
            <a:endParaRPr/>
          </a:p>
        </p:txBody>
      </p:sp>
      <p:sp>
        <p:nvSpPr>
          <p:cNvPr id="325" name="Google Shape;325;p33"/>
          <p:cNvSpPr txBox="1"/>
          <p:nvPr/>
        </p:nvSpPr>
        <p:spPr>
          <a:xfrm>
            <a:off x="8506000" y="44490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6"/>
                </a:solidFill>
              </a:rPr>
              <a:t>Administration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>
            <p:ph idx="1" type="body"/>
          </p:nvPr>
        </p:nvSpPr>
        <p:spPr>
          <a:xfrm>
            <a:off x="200704" y="33955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fr-FR" sz="4000"/>
              <a:t>Spécification non fonctionnelle</a:t>
            </a:r>
            <a:endParaRPr/>
          </a:p>
        </p:txBody>
      </p:sp>
      <p:sp>
        <p:nvSpPr>
          <p:cNvPr id="331" name="Google Shape;331;p34"/>
          <p:cNvSpPr/>
          <p:nvPr/>
        </p:nvSpPr>
        <p:spPr>
          <a:xfrm>
            <a:off x="6672993" y="128138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4157179" y="3462530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1025593" y="1428261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10009332" y="2948542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2079904" y="3937807"/>
            <a:ext cx="196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3"/>
                </a:solidFill>
              </a:rPr>
              <a:t>Rapidité</a:t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1745607" y="1215547"/>
            <a:ext cx="2606792" cy="360000"/>
            <a:chOff x="1311200" y="4627787"/>
            <a:chExt cx="2606792" cy="360000"/>
          </a:xfrm>
        </p:grpSpPr>
        <p:sp>
          <p:nvSpPr>
            <p:cNvPr id="337" name="Google Shape;337;p34"/>
            <p:cNvSpPr txBox="1"/>
            <p:nvPr/>
          </p:nvSpPr>
          <p:spPr>
            <a:xfrm>
              <a:off x="1645492" y="4653890"/>
              <a:ext cx="2272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solidFill>
                    <a:schemeClr val="accent4"/>
                  </a:solidFill>
                </a:rPr>
                <a:t>Ergonomie / Souplesse</a:t>
              </a: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1311200" y="4627787"/>
              <a:ext cx="359700" cy="3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1323643" y="4654040"/>
              <a:ext cx="334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340" name="Google Shape;340;p34"/>
          <p:cNvGrpSpPr/>
          <p:nvPr/>
        </p:nvGrpSpPr>
        <p:grpSpPr>
          <a:xfrm>
            <a:off x="4485150" y="1428242"/>
            <a:ext cx="1883700" cy="360000"/>
            <a:chOff x="1746063" y="1553975"/>
            <a:chExt cx="1883700" cy="360000"/>
          </a:xfrm>
        </p:grpSpPr>
        <p:sp>
          <p:nvSpPr>
            <p:cNvPr id="341" name="Google Shape;341;p34"/>
            <p:cNvSpPr txBox="1"/>
            <p:nvPr/>
          </p:nvSpPr>
          <p:spPr>
            <a:xfrm>
              <a:off x="1746063" y="1580078"/>
              <a:ext cx="1883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solidFill>
                    <a:schemeClr val="accent2"/>
                  </a:solidFill>
                </a:rPr>
                <a:t>Efficacité</a:t>
              </a: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2356082" y="1553975"/>
              <a:ext cx="3597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>
                  <a:solidFill>
                    <a:schemeClr val="lt1"/>
                  </a:solidFill>
                </a:rPr>
                <a:t>3</a:t>
              </a:r>
              <a:endParaRPr b="1">
                <a:solidFill>
                  <a:schemeClr val="lt1"/>
                </a:solidFill>
              </a:endParaRPr>
            </a:p>
          </p:txBody>
        </p:sp>
      </p:grpSp>
      <p:sp>
        <p:nvSpPr>
          <p:cNvPr id="343" name="Google Shape;343;p34"/>
          <p:cNvSpPr txBox="1"/>
          <p:nvPr/>
        </p:nvSpPr>
        <p:spPr>
          <a:xfrm>
            <a:off x="7763016" y="3334657"/>
            <a:ext cx="291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accent1"/>
                </a:solidFill>
              </a:rPr>
              <a:t>Maintenabilité</a:t>
            </a:r>
            <a:r>
              <a:rPr b="1" lang="fr-FR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/ </a:t>
            </a:r>
            <a:r>
              <a:rPr b="1" lang="fr-FR">
                <a:solidFill>
                  <a:schemeClr val="accent1"/>
                </a:solidFill>
              </a:rPr>
              <a:t>Scalabilité</a:t>
            </a:r>
            <a:endParaRPr/>
          </a:p>
        </p:txBody>
      </p:sp>
      <p:cxnSp>
        <p:nvCxnSpPr>
          <p:cNvPr id="344" name="Google Shape;344;p34"/>
          <p:cNvCxnSpPr>
            <a:stCxn id="333" idx="5"/>
            <a:endCxn id="332" idx="2"/>
          </p:cNvCxnSpPr>
          <p:nvPr/>
        </p:nvCxnSpPr>
        <p:spPr>
          <a:xfrm>
            <a:off x="1640151" y="2042819"/>
            <a:ext cx="2517000" cy="1779600"/>
          </a:xfrm>
          <a:prstGeom prst="straightConnector1">
            <a:avLst/>
          </a:prstGeom>
          <a:noFill/>
          <a:ln cap="flat" cmpd="sng" w="254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5" name="Google Shape;345;p34"/>
          <p:cNvCxnSpPr>
            <a:stCxn id="332" idx="6"/>
            <a:endCxn id="331" idx="2"/>
          </p:cNvCxnSpPr>
          <p:nvPr/>
        </p:nvCxnSpPr>
        <p:spPr>
          <a:xfrm flipH="1" rot="10800000">
            <a:off x="4877179" y="1641530"/>
            <a:ext cx="1795800" cy="2181000"/>
          </a:xfrm>
          <a:prstGeom prst="straightConnector1">
            <a:avLst/>
          </a:prstGeom>
          <a:noFill/>
          <a:ln cap="flat" cmpd="sng" w="254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" name="Google Shape;346;p34"/>
          <p:cNvCxnSpPr>
            <a:stCxn id="334" idx="2"/>
            <a:endCxn id="331" idx="6"/>
          </p:cNvCxnSpPr>
          <p:nvPr/>
        </p:nvCxnSpPr>
        <p:spPr>
          <a:xfrm rot="10800000">
            <a:off x="7393032" y="1641442"/>
            <a:ext cx="2616300" cy="1667100"/>
          </a:xfrm>
          <a:prstGeom prst="straightConnector1">
            <a:avLst/>
          </a:prstGeom>
          <a:noFill/>
          <a:ln cap="flat" cmpd="sng" w="25400">
            <a:solidFill>
              <a:srgbClr val="B2B2B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7" name="Google Shape;347;p34"/>
          <p:cNvSpPr/>
          <p:nvPr/>
        </p:nvSpPr>
        <p:spPr>
          <a:xfrm>
            <a:off x="1174947" y="1575841"/>
            <a:ext cx="421296" cy="42481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9588034" y="2648663"/>
            <a:ext cx="421296" cy="42481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4306522" y="3610116"/>
            <a:ext cx="421296" cy="42481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6822347" y="1428991"/>
            <a:ext cx="421296" cy="42481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10158672" y="3096141"/>
            <a:ext cx="421296" cy="424815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7447585" y="3308541"/>
            <a:ext cx="3597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2880452" y="3911704"/>
            <a:ext cx="3597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2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None/>
            </a:pPr>
            <a:r>
              <a:rPr lang="fr-FR" sz="3600"/>
              <a:t>Diagramme de cas d’utilisation global</a:t>
            </a:r>
            <a:endParaRPr/>
          </a:p>
        </p:txBody>
      </p:sp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851" y="1267100"/>
            <a:ext cx="6433100" cy="54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None/>
            </a:pPr>
            <a:r>
              <a:rPr lang="fr-FR" sz="4000"/>
              <a:t>Planification des releases et sprints</a:t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3257974" y="3365231"/>
            <a:ext cx="8948101" cy="695785"/>
            <a:chOff x="3243898" y="2684420"/>
            <a:chExt cx="8948101" cy="695785"/>
          </a:xfrm>
        </p:grpSpPr>
        <p:sp>
          <p:nvSpPr>
            <p:cNvPr id="366" name="Google Shape;366;p36"/>
            <p:cNvSpPr txBox="1"/>
            <p:nvPr/>
          </p:nvSpPr>
          <p:spPr>
            <a:xfrm>
              <a:off x="4195613" y="2856904"/>
              <a:ext cx="4525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Discuter en ligne (Chat)</a:t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9327600" y="2684420"/>
              <a:ext cx="2864399" cy="69578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6"/>
            <p:cNvSpPr txBox="1"/>
            <p:nvPr/>
          </p:nvSpPr>
          <p:spPr>
            <a:xfrm>
              <a:off x="9661113" y="2887762"/>
              <a:ext cx="10618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2</a:t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 rot="2700000">
              <a:off x="3373510" y="2785461"/>
              <a:ext cx="265920" cy="476745"/>
            </a:xfrm>
            <a:custGeom>
              <a:rect b="b" l="l" r="r" t="t"/>
              <a:pathLst>
                <a:path extrusionOk="0" h="4001999" w="2232248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0" name="Google Shape;370;p36"/>
          <p:cNvGrpSpPr/>
          <p:nvPr/>
        </p:nvGrpSpPr>
        <p:grpSpPr>
          <a:xfrm>
            <a:off x="0" y="1686389"/>
            <a:ext cx="12192000" cy="831000"/>
            <a:chOff x="-1" y="1734014"/>
            <a:chExt cx="12192000" cy="831000"/>
          </a:xfrm>
        </p:grpSpPr>
        <p:sp>
          <p:nvSpPr>
            <p:cNvPr id="371" name="Google Shape;371;p36"/>
            <p:cNvSpPr txBox="1"/>
            <p:nvPr/>
          </p:nvSpPr>
          <p:spPr>
            <a:xfrm>
              <a:off x="4158275" y="1734014"/>
              <a:ext cx="4525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Authentification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S’inscrire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Approuver Utilisateur</a:t>
              </a:r>
              <a:endParaRPr b="1" sz="1600">
                <a:solidFill>
                  <a:srgbClr val="3F3F3F"/>
                </a:solidFill>
              </a:endParaRPr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912674" y="1801632"/>
              <a:ext cx="3156908" cy="695785"/>
            </a:xfrm>
            <a:prstGeom prst="homePlate">
              <a:avLst>
                <a:gd fmla="val 50000" name="adj"/>
              </a:avLst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8772211" y="1801631"/>
              <a:ext cx="3419788" cy="69578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-1" y="1801632"/>
              <a:ext cx="2249315" cy="695785"/>
            </a:xfrm>
            <a:prstGeom prst="homePlate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Release 1</a:t>
              </a:r>
              <a:endParaRPr/>
            </a:p>
          </p:txBody>
        </p:sp>
        <p:sp>
          <p:nvSpPr>
            <p:cNvPr id="375" name="Google Shape;375;p36"/>
            <p:cNvSpPr txBox="1"/>
            <p:nvPr/>
          </p:nvSpPr>
          <p:spPr>
            <a:xfrm>
              <a:off x="9138798" y="2011024"/>
              <a:ext cx="1567244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1 </a:t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309765" y="1979616"/>
              <a:ext cx="329463" cy="308407"/>
            </a:xfrm>
            <a:custGeom>
              <a:rect b="b" l="l" r="r" t="t"/>
              <a:pathLst>
                <a:path extrusionOk="0" h="3032924" w="3239999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6"/>
          <p:cNvGrpSpPr/>
          <p:nvPr/>
        </p:nvGrpSpPr>
        <p:grpSpPr>
          <a:xfrm>
            <a:off x="14175" y="4690514"/>
            <a:ext cx="12191900" cy="831010"/>
            <a:chOff x="-1" y="1801614"/>
            <a:chExt cx="12191900" cy="831010"/>
          </a:xfrm>
        </p:grpSpPr>
        <p:sp>
          <p:nvSpPr>
            <p:cNvPr id="378" name="Google Shape;378;p36"/>
            <p:cNvSpPr txBox="1"/>
            <p:nvPr/>
          </p:nvSpPr>
          <p:spPr>
            <a:xfrm>
              <a:off x="4246988" y="1801614"/>
              <a:ext cx="4525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Gérer la demande de sessions de cours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Approuver session de cours</a:t>
              </a:r>
              <a:endParaRPr b="1" sz="1600">
                <a:solidFill>
                  <a:srgbClr val="3F3F3F"/>
                </a:solidFill>
              </a:endParaRPr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912674" y="1801632"/>
              <a:ext cx="3156900" cy="695700"/>
            </a:xfrm>
            <a:prstGeom prst="homePlat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8772199" y="1801624"/>
              <a:ext cx="3419700" cy="831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-1" y="1801632"/>
              <a:ext cx="2249400" cy="695700"/>
            </a:xfrm>
            <a:prstGeom prst="homePlat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6"/>
            <p:cNvSpPr txBox="1"/>
            <p:nvPr/>
          </p:nvSpPr>
          <p:spPr>
            <a:xfrm>
              <a:off x="9167098" y="2078674"/>
              <a:ext cx="15672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</a:t>
              </a:r>
              <a:r>
                <a:rPr b="1" lang="fr-FR" sz="1200">
                  <a:solidFill>
                    <a:schemeClr val="lt1"/>
                  </a:solidFill>
                </a:rPr>
                <a:t>3</a:t>
              </a:r>
              <a:endParaRPr/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37"/>
          <p:cNvGrpSpPr/>
          <p:nvPr/>
        </p:nvGrpSpPr>
        <p:grpSpPr>
          <a:xfrm>
            <a:off x="-76" y="1916824"/>
            <a:ext cx="12192076" cy="831004"/>
            <a:chOff x="-1" y="3567201"/>
            <a:chExt cx="12192076" cy="831004"/>
          </a:xfrm>
        </p:grpSpPr>
        <p:sp>
          <p:nvSpPr>
            <p:cNvPr id="389" name="Google Shape;389;p37"/>
            <p:cNvSpPr txBox="1"/>
            <p:nvPr/>
          </p:nvSpPr>
          <p:spPr>
            <a:xfrm>
              <a:off x="4334738" y="3567205"/>
              <a:ext cx="45252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Gérer profil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Gérer groupe</a:t>
              </a:r>
              <a:r>
                <a:rPr b="1" lang="fr-FR" sz="1600">
                  <a:solidFill>
                    <a:srgbClr val="3F3F3F"/>
                  </a:solidFill>
                </a:rPr>
                <a:t>s 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17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Gérer post</a:t>
              </a:r>
              <a:endParaRPr b="1" sz="1600">
                <a:solidFill>
                  <a:srgbClr val="3F3F3F"/>
                </a:solidFill>
              </a:endParaRPr>
            </a:p>
          </p:txBody>
        </p:sp>
        <p:sp>
          <p:nvSpPr>
            <p:cNvPr id="390" name="Google Shape;390;p37"/>
            <p:cNvSpPr/>
            <p:nvPr/>
          </p:nvSpPr>
          <p:spPr>
            <a:xfrm>
              <a:off x="912674" y="3567207"/>
              <a:ext cx="3156900" cy="695700"/>
            </a:xfrm>
            <a:prstGeom prst="homePlate">
              <a:avLst>
                <a:gd fmla="val 50000" name="adj"/>
              </a:avLst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7"/>
            <p:cNvSpPr/>
            <p:nvPr/>
          </p:nvSpPr>
          <p:spPr>
            <a:xfrm>
              <a:off x="8982075" y="3567201"/>
              <a:ext cx="3210000" cy="831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7"/>
            <p:cNvSpPr/>
            <p:nvPr/>
          </p:nvSpPr>
          <p:spPr>
            <a:xfrm>
              <a:off x="-1" y="3567208"/>
              <a:ext cx="2882400" cy="695700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259C93"/>
                </a:gs>
                <a:gs pos="100000">
                  <a:srgbClr val="259C9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7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Release 2</a:t>
              </a:r>
              <a:endParaRPr/>
            </a:p>
          </p:txBody>
        </p:sp>
        <p:sp>
          <p:nvSpPr>
            <p:cNvPr id="393" name="Google Shape;393;p37"/>
            <p:cNvSpPr txBox="1"/>
            <p:nvPr/>
          </p:nvSpPr>
          <p:spPr>
            <a:xfrm>
              <a:off x="9285564" y="3844262"/>
              <a:ext cx="132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1</a:t>
              </a:r>
              <a:endParaRPr/>
            </a:p>
          </p:txBody>
        </p:sp>
      </p:grpSp>
      <p:grpSp>
        <p:nvGrpSpPr>
          <p:cNvPr id="394" name="Google Shape;394;p37"/>
          <p:cNvGrpSpPr/>
          <p:nvPr/>
        </p:nvGrpSpPr>
        <p:grpSpPr>
          <a:xfrm>
            <a:off x="3289964" y="3344231"/>
            <a:ext cx="8870803" cy="695700"/>
            <a:chOff x="3321339" y="4449998"/>
            <a:chExt cx="8870803" cy="695700"/>
          </a:xfrm>
        </p:grpSpPr>
        <p:sp>
          <p:nvSpPr>
            <p:cNvPr id="395" name="Google Shape;395;p37"/>
            <p:cNvSpPr txBox="1"/>
            <p:nvPr/>
          </p:nvSpPr>
          <p:spPr>
            <a:xfrm>
              <a:off x="4224563" y="4528484"/>
              <a:ext cx="4525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30200" lvl="0" marL="126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Gérer des cours en ligne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26000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Participer cours en ligne</a:t>
              </a:r>
              <a:endParaRPr b="1" sz="1600">
                <a:solidFill>
                  <a:srgbClr val="3F3F3F"/>
                </a:solidFill>
              </a:endParaRPr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9585742" y="4449998"/>
              <a:ext cx="2606400" cy="695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7"/>
            <p:cNvSpPr txBox="1"/>
            <p:nvPr/>
          </p:nvSpPr>
          <p:spPr>
            <a:xfrm>
              <a:off x="9949145" y="4659391"/>
              <a:ext cx="1062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2</a:t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3321339" y="4641904"/>
              <a:ext cx="355211" cy="358177"/>
            </a:xfrm>
            <a:custGeom>
              <a:rect b="b" l="l" r="r" t="t"/>
              <a:pathLst>
                <a:path extrusionOk="0" h="1665940" w="1652142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37"/>
          <p:cNvSpPr/>
          <p:nvPr/>
        </p:nvSpPr>
        <p:spPr>
          <a:xfrm>
            <a:off x="3289983" y="2132658"/>
            <a:ext cx="332100" cy="310875"/>
          </a:xfrm>
          <a:custGeom>
            <a:rect b="b" l="l" r="r" t="t"/>
            <a:pathLst>
              <a:path extrusionOk="0" h="3032924" w="3239999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0" name="Google Shape;400;p37"/>
          <p:cNvGrpSpPr/>
          <p:nvPr/>
        </p:nvGrpSpPr>
        <p:grpSpPr>
          <a:xfrm>
            <a:off x="14036" y="4940631"/>
            <a:ext cx="12192083" cy="695701"/>
            <a:chOff x="-1" y="3567208"/>
            <a:chExt cx="12192083" cy="695701"/>
          </a:xfrm>
        </p:grpSpPr>
        <p:sp>
          <p:nvSpPr>
            <p:cNvPr id="401" name="Google Shape;401;p37"/>
            <p:cNvSpPr txBox="1"/>
            <p:nvPr/>
          </p:nvSpPr>
          <p:spPr>
            <a:xfrm>
              <a:off x="4204088" y="3668180"/>
              <a:ext cx="4525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-330200" lvl="0" marL="12600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Gérer homework</a:t>
              </a:r>
              <a:endParaRPr b="1" sz="1600">
                <a:solidFill>
                  <a:srgbClr val="3F3F3F"/>
                </a:solidFill>
              </a:endParaRPr>
            </a:p>
            <a:p>
              <a:pPr indent="-330200" lvl="0" marL="12600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Char char="●"/>
              </a:pPr>
              <a:r>
                <a:rPr b="1" lang="fr-FR" sz="1600">
                  <a:solidFill>
                    <a:srgbClr val="3F3F3F"/>
                  </a:solidFill>
                </a:rPr>
                <a:t>Répondre homework</a:t>
              </a:r>
              <a:endParaRPr b="1" sz="1600">
                <a:solidFill>
                  <a:srgbClr val="3F3F3F"/>
                </a:solidFill>
              </a:endParaRPr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8982082" y="3567209"/>
              <a:ext cx="3210000" cy="695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-1" y="3567208"/>
              <a:ext cx="2882400" cy="695700"/>
            </a:xfrm>
            <a:prstGeom prst="homePlate">
              <a:avLst>
                <a:gd fmla="val 50000" name="adj"/>
              </a:avLst>
            </a:prstGeom>
            <a:gradFill>
              <a:gsLst>
                <a:gs pos="0">
                  <a:srgbClr val="82C650">
                    <a:alpha val="0"/>
                  </a:srgbClr>
                </a:gs>
                <a:gs pos="8000">
                  <a:srgbClr val="82C650">
                    <a:alpha val="0"/>
                  </a:srgbClr>
                </a:gs>
                <a:gs pos="39000">
                  <a:srgbClr val="FFFFFF">
                    <a:alpha val="74901"/>
                  </a:srgbClr>
                </a:gs>
                <a:gs pos="65000">
                  <a:srgbClr val="FFFFFF">
                    <a:alpha val="74901"/>
                  </a:srgbClr>
                </a:gs>
                <a:gs pos="96000">
                  <a:srgbClr val="249ED2">
                    <a:alpha val="0"/>
                  </a:srgbClr>
                </a:gs>
                <a:gs pos="100000">
                  <a:srgbClr val="249ED2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 txBox="1"/>
            <p:nvPr/>
          </p:nvSpPr>
          <p:spPr>
            <a:xfrm>
              <a:off x="9257264" y="3774687"/>
              <a:ext cx="1321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Sprint </a:t>
              </a:r>
              <a:r>
                <a:rPr b="1" lang="fr-FR" sz="1200">
                  <a:solidFill>
                    <a:schemeClr val="lt1"/>
                  </a:solidFill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/>
          <p:nvPr/>
        </p:nvSpPr>
        <p:spPr>
          <a:xfrm>
            <a:off x="2200275" y="469232"/>
            <a:ext cx="9991725" cy="5919536"/>
          </a:xfrm>
          <a:prstGeom prst="rect">
            <a:avLst/>
          </a:prstGeom>
          <a:solidFill>
            <a:schemeClr val="lt1">
              <a:alpha val="8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3959432" y="554564"/>
            <a:ext cx="6191673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" name="Google Shape;100;p20"/>
          <p:cNvGrpSpPr/>
          <p:nvPr/>
        </p:nvGrpSpPr>
        <p:grpSpPr>
          <a:xfrm>
            <a:off x="4699013" y="1477314"/>
            <a:ext cx="5447316" cy="707886"/>
            <a:chOff x="5812355" y="1675118"/>
            <a:chExt cx="5447316" cy="707886"/>
          </a:xfrm>
        </p:grpSpPr>
        <p:sp>
          <p:nvSpPr>
            <p:cNvPr id="101" name="Google Shape;101;p20"/>
            <p:cNvSpPr txBox="1"/>
            <p:nvPr/>
          </p:nvSpPr>
          <p:spPr>
            <a:xfrm>
              <a:off x="6751979" y="1761030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b="1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0"/>
            <p:cNvSpPr txBox="1"/>
            <p:nvPr/>
          </p:nvSpPr>
          <p:spPr>
            <a:xfrm>
              <a:off x="5812355" y="1675118"/>
              <a:ext cx="95809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4000">
                  <a:solidFill>
                    <a:srgbClr val="82C65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1" sz="4000">
                <a:solidFill>
                  <a:srgbClr val="82C65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20"/>
          <p:cNvGrpSpPr/>
          <p:nvPr/>
        </p:nvGrpSpPr>
        <p:grpSpPr>
          <a:xfrm>
            <a:off x="4699013" y="2222336"/>
            <a:ext cx="5465788" cy="707886"/>
            <a:chOff x="5812355" y="1675118"/>
            <a:chExt cx="5465788" cy="707886"/>
          </a:xfrm>
        </p:grpSpPr>
        <p:sp>
          <p:nvSpPr>
            <p:cNvPr id="104" name="Google Shape;104;p20"/>
            <p:cNvSpPr txBox="1"/>
            <p:nvPr/>
          </p:nvSpPr>
          <p:spPr>
            <a:xfrm>
              <a:off x="6770451" y="1797281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Étude du projet</a:t>
              </a:r>
              <a:endParaRPr b="1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0"/>
            <p:cNvSpPr txBox="1"/>
            <p:nvPr/>
          </p:nvSpPr>
          <p:spPr>
            <a:xfrm>
              <a:off x="5812355" y="1675118"/>
              <a:ext cx="95809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4000">
                  <a:solidFill>
                    <a:srgbClr val="5CBE7A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1" sz="4000">
                <a:solidFill>
                  <a:srgbClr val="5CBE7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20"/>
          <p:cNvGrpSpPr/>
          <p:nvPr/>
        </p:nvGrpSpPr>
        <p:grpSpPr>
          <a:xfrm>
            <a:off x="4651388" y="3026668"/>
            <a:ext cx="5998140" cy="923330"/>
            <a:chOff x="5812355" y="1666120"/>
            <a:chExt cx="5447316" cy="923330"/>
          </a:xfrm>
        </p:grpSpPr>
        <p:sp>
          <p:nvSpPr>
            <p:cNvPr id="107" name="Google Shape;107;p20"/>
            <p:cNvSpPr txBox="1"/>
            <p:nvPr/>
          </p:nvSpPr>
          <p:spPr>
            <a:xfrm>
              <a:off x="6751979" y="1666120"/>
              <a:ext cx="4507692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Planification et spécification des besoins</a:t>
              </a:r>
              <a:endParaRPr b="1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0"/>
            <p:cNvSpPr txBox="1"/>
            <p:nvPr/>
          </p:nvSpPr>
          <p:spPr>
            <a:xfrm>
              <a:off x="5812355" y="1675118"/>
              <a:ext cx="95809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4000">
                  <a:solidFill>
                    <a:srgbClr val="2CB8AE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1" sz="4000">
                <a:solidFill>
                  <a:srgbClr val="2CB8A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0"/>
          <p:cNvGrpSpPr/>
          <p:nvPr/>
        </p:nvGrpSpPr>
        <p:grpSpPr>
          <a:xfrm>
            <a:off x="4699013" y="3940479"/>
            <a:ext cx="5447316" cy="707886"/>
            <a:chOff x="5812355" y="1675118"/>
            <a:chExt cx="5447316" cy="707886"/>
          </a:xfrm>
        </p:grpSpPr>
        <p:sp>
          <p:nvSpPr>
            <p:cNvPr id="110" name="Google Shape;110;p20"/>
            <p:cNvSpPr txBox="1"/>
            <p:nvPr/>
          </p:nvSpPr>
          <p:spPr>
            <a:xfrm>
              <a:off x="6751979" y="1759598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Analyse et conception</a:t>
              </a:r>
              <a:endParaRPr b="1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0"/>
            <p:cNvSpPr txBox="1"/>
            <p:nvPr/>
          </p:nvSpPr>
          <p:spPr>
            <a:xfrm>
              <a:off x="5812355" y="1675118"/>
              <a:ext cx="95809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4000">
                  <a:solidFill>
                    <a:srgbClr val="24A8C2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1" sz="4000">
                <a:solidFill>
                  <a:srgbClr val="24A8C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20"/>
          <p:cNvGrpSpPr/>
          <p:nvPr/>
        </p:nvGrpSpPr>
        <p:grpSpPr>
          <a:xfrm rot="5400000">
            <a:off x="9043736" y="3240510"/>
            <a:ext cx="5919538" cy="376988"/>
            <a:chOff x="4379494" y="697832"/>
            <a:chExt cx="2586787" cy="168442"/>
          </a:xfrm>
        </p:grpSpPr>
        <p:sp>
          <p:nvSpPr>
            <p:cNvPr id="113" name="Google Shape;113;p20"/>
            <p:cNvSpPr/>
            <p:nvPr/>
          </p:nvSpPr>
          <p:spPr>
            <a:xfrm>
              <a:off x="4379494" y="697832"/>
              <a:ext cx="517358" cy="16844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4896852" y="697832"/>
              <a:ext cx="517358" cy="168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414209" y="697832"/>
              <a:ext cx="517358" cy="16844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931566" y="697832"/>
              <a:ext cx="517358" cy="1684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6448923" y="697832"/>
              <a:ext cx="517358" cy="1684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" name="Google Shape;118;p20"/>
          <p:cNvGrpSpPr/>
          <p:nvPr/>
        </p:nvGrpSpPr>
        <p:grpSpPr>
          <a:xfrm>
            <a:off x="4717485" y="4769225"/>
            <a:ext cx="5447316" cy="707886"/>
            <a:chOff x="5812355" y="1675118"/>
            <a:chExt cx="5447316" cy="707886"/>
          </a:xfrm>
        </p:grpSpPr>
        <p:sp>
          <p:nvSpPr>
            <p:cNvPr id="119" name="Google Shape;119;p20"/>
            <p:cNvSpPr txBox="1"/>
            <p:nvPr/>
          </p:nvSpPr>
          <p:spPr>
            <a:xfrm>
              <a:off x="6751979" y="1759598"/>
              <a:ext cx="45076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Réalisation</a:t>
              </a:r>
              <a:endParaRPr/>
            </a:p>
          </p:txBody>
        </p:sp>
        <p:sp>
          <p:nvSpPr>
            <p:cNvPr id="120" name="Google Shape;120;p20"/>
            <p:cNvSpPr txBox="1"/>
            <p:nvPr/>
          </p:nvSpPr>
          <p:spPr>
            <a:xfrm>
              <a:off x="5812355" y="1675118"/>
              <a:ext cx="95809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4000">
                  <a:solidFill>
                    <a:srgbClr val="249ED2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1" sz="4000">
                <a:solidFill>
                  <a:srgbClr val="249ED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" name="Google Shape;121;p20"/>
          <p:cNvGrpSpPr/>
          <p:nvPr/>
        </p:nvGrpSpPr>
        <p:grpSpPr>
          <a:xfrm>
            <a:off x="4717485" y="5565349"/>
            <a:ext cx="6102914" cy="707886"/>
            <a:chOff x="5812355" y="1675118"/>
            <a:chExt cx="6102914" cy="707886"/>
          </a:xfrm>
        </p:grpSpPr>
        <p:sp>
          <p:nvSpPr>
            <p:cNvPr id="122" name="Google Shape;122;p20"/>
            <p:cNvSpPr txBox="1"/>
            <p:nvPr/>
          </p:nvSpPr>
          <p:spPr>
            <a:xfrm>
              <a:off x="6751978" y="1759598"/>
              <a:ext cx="5163291" cy="5078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Conclusion et perspectives</a:t>
              </a:r>
              <a:endParaRPr/>
            </a:p>
          </p:txBody>
        </p:sp>
        <p:sp>
          <p:nvSpPr>
            <p:cNvPr id="123" name="Google Shape;123;p20"/>
            <p:cNvSpPr txBox="1"/>
            <p:nvPr/>
          </p:nvSpPr>
          <p:spPr>
            <a:xfrm>
              <a:off x="5812355" y="1675118"/>
              <a:ext cx="958096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108000" spcFirstLastPara="1" rIns="108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4000">
                  <a:solidFill>
                    <a:srgbClr val="6FD1E5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1" sz="4000">
                <a:solidFill>
                  <a:srgbClr val="6FD1E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/>
          <p:nvPr/>
        </p:nvSpPr>
        <p:spPr>
          <a:xfrm>
            <a:off x="1" y="4203124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Analyse et conception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10446026" y="2224272"/>
            <a:ext cx="1480930" cy="1472732"/>
          </a:xfrm>
          <a:custGeom>
            <a:rect b="b" l="l" r="r" t="t"/>
            <a:pathLst>
              <a:path extrusionOk="0" h="3210836" w="3228711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rgbClr val="249E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/>
          <p:nvPr/>
        </p:nvSpPr>
        <p:spPr>
          <a:xfrm>
            <a:off x="0" y="1786234"/>
            <a:ext cx="12192000" cy="2520280"/>
          </a:xfrm>
          <a:prstGeom prst="rect">
            <a:avLst/>
          </a:prstGeom>
          <a:gradFill>
            <a:gsLst>
              <a:gs pos="0">
                <a:schemeClr val="accent1"/>
              </a:gs>
              <a:gs pos="33000">
                <a:schemeClr val="accent2"/>
              </a:gs>
              <a:gs pos="66000">
                <a:schemeClr val="accent3"/>
              </a:gs>
              <a:gs pos="96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9"/>
          <p:cNvSpPr txBox="1"/>
          <p:nvPr>
            <p:ph idx="1" type="body"/>
          </p:nvPr>
        </p:nvSpPr>
        <p:spPr>
          <a:xfrm>
            <a:off x="-1181469" y="1834192"/>
            <a:ext cx="5296269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fr-FR" sz="3200">
                <a:solidFill>
                  <a:schemeClr val="lt1"/>
                </a:solidFill>
              </a:rPr>
              <a:t>Release 1</a:t>
            </a:r>
            <a:endParaRPr/>
          </a:p>
        </p:txBody>
      </p:sp>
      <p:sp>
        <p:nvSpPr>
          <p:cNvPr id="417" name="Google Shape;417;p39"/>
          <p:cNvSpPr txBox="1"/>
          <p:nvPr/>
        </p:nvSpPr>
        <p:spPr>
          <a:xfrm>
            <a:off x="3572743" y="2800450"/>
            <a:ext cx="5296269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0" lang="fr-FR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 </a:t>
            </a:r>
            <a:r>
              <a:rPr lang="fr-FR" sz="7200">
                <a:solidFill>
                  <a:schemeClr val="lt1"/>
                </a:solidFill>
              </a:rPr>
              <a:t>1</a:t>
            </a:r>
            <a:endParaRPr/>
          </a:p>
        </p:txBody>
      </p:sp>
      <p:sp>
        <p:nvSpPr>
          <p:cNvPr id="418" name="Google Shape;418;p39"/>
          <p:cNvSpPr txBox="1"/>
          <p:nvPr/>
        </p:nvSpPr>
        <p:spPr>
          <a:xfrm>
            <a:off x="3135427" y="5171645"/>
            <a:ext cx="77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Création d’automatisations et configurations de base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fr-FR" sz="2400"/>
              <a:t>Diagramme de séquence système du cas d’utilisation </a:t>
            </a:r>
            <a:r>
              <a:rPr lang="fr-FR" sz="2400"/>
              <a:t>« discuter en ligne (chat) »</a:t>
            </a:r>
            <a:endParaRPr/>
          </a:p>
        </p:txBody>
      </p:sp>
      <p:pic>
        <p:nvPicPr>
          <p:cNvPr id="424" name="Google Shape;4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1216150"/>
            <a:ext cx="8321725" cy="54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fr-FR" sz="2400"/>
              <a:t>Diagramme de séquence détaillé du cas d’utilisation « </a:t>
            </a:r>
            <a:r>
              <a:rPr lang="fr-FR" sz="2400"/>
              <a:t>discuter en ligne (chat) </a:t>
            </a:r>
            <a:r>
              <a:rPr lang="fr-FR" sz="2400"/>
              <a:t> »</a:t>
            </a:r>
            <a:endParaRPr/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5850" y="1514900"/>
            <a:ext cx="7248525" cy="47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fr-FR" sz="2800"/>
              <a:t>Diagramme de classe</a:t>
            </a:r>
            <a:endParaRPr/>
          </a:p>
        </p:txBody>
      </p:sp>
      <p:pic>
        <p:nvPicPr>
          <p:cNvPr id="436" name="Google Shape;4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675" y="1266831"/>
            <a:ext cx="5819775" cy="516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3"/>
          <p:cNvSpPr/>
          <p:nvPr/>
        </p:nvSpPr>
        <p:spPr>
          <a:xfrm>
            <a:off x="0" y="1786234"/>
            <a:ext cx="12192000" cy="2520280"/>
          </a:xfrm>
          <a:prstGeom prst="rect">
            <a:avLst/>
          </a:prstGeom>
          <a:gradFill>
            <a:gsLst>
              <a:gs pos="0">
                <a:schemeClr val="accent1"/>
              </a:gs>
              <a:gs pos="33000">
                <a:schemeClr val="accent2"/>
              </a:gs>
              <a:gs pos="66000">
                <a:schemeClr val="accent3"/>
              </a:gs>
              <a:gs pos="96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 txBox="1"/>
          <p:nvPr>
            <p:ph idx="1" type="body"/>
          </p:nvPr>
        </p:nvSpPr>
        <p:spPr>
          <a:xfrm>
            <a:off x="-1181469" y="1834192"/>
            <a:ext cx="5296269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fr-FR" sz="3200">
                <a:solidFill>
                  <a:schemeClr val="lt1"/>
                </a:solidFill>
              </a:rPr>
              <a:t>Release 2 </a:t>
            </a:r>
            <a:endParaRPr/>
          </a:p>
        </p:txBody>
      </p:sp>
      <p:sp>
        <p:nvSpPr>
          <p:cNvPr id="443" name="Google Shape;443;p43"/>
          <p:cNvSpPr txBox="1"/>
          <p:nvPr/>
        </p:nvSpPr>
        <p:spPr>
          <a:xfrm>
            <a:off x="3572743" y="2800450"/>
            <a:ext cx="5296269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0" lang="fr-FR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Sprint 2</a:t>
            </a:r>
            <a:endParaRPr/>
          </a:p>
        </p:txBody>
      </p:sp>
      <p:sp>
        <p:nvSpPr>
          <p:cNvPr id="444" name="Google Shape;444;p43"/>
          <p:cNvSpPr txBox="1"/>
          <p:nvPr/>
        </p:nvSpPr>
        <p:spPr>
          <a:xfrm>
            <a:off x="4427512" y="5171645"/>
            <a:ext cx="418971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 des automatisations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fr-FR" sz="2400"/>
              <a:t>Diagramme de séquence système du cas d’utilisation « Activer une automatisation »</a:t>
            </a:r>
            <a:endParaRPr/>
          </a:p>
        </p:txBody>
      </p:sp>
      <p:pic>
        <p:nvPicPr>
          <p:cNvPr id="450" name="Google Shape;4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225" y="1366844"/>
            <a:ext cx="810577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</a:pPr>
            <a:r>
              <a:rPr lang="fr-FR" sz="2000"/>
              <a:t>Diagramme de séquence détaillé du cas d’utilisation « Supprimer une automatisation »</a:t>
            </a:r>
            <a:endParaRPr/>
          </a:p>
        </p:txBody>
      </p:sp>
      <p:pic>
        <p:nvPicPr>
          <p:cNvPr id="456" name="Google Shape;4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1614481"/>
            <a:ext cx="72485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6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</a:pPr>
            <a:r>
              <a:rPr lang="fr-FR" sz="2800"/>
              <a:t>Diagramme de classe</a:t>
            </a:r>
            <a:endParaRPr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25" y="1253875"/>
            <a:ext cx="5556200" cy="54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/>
        </p:nvSpPr>
        <p:spPr>
          <a:xfrm>
            <a:off x="1" y="4203124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Réalisation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7"/>
          <p:cNvSpPr/>
          <p:nvPr/>
        </p:nvSpPr>
        <p:spPr>
          <a:xfrm rot="-2794009">
            <a:off x="10267140" y="1978450"/>
            <a:ext cx="1809693" cy="1790814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249E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1" y="4203124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0353675" y="2054760"/>
            <a:ext cx="1514312" cy="1526640"/>
          </a:xfrm>
          <a:custGeom>
            <a:rect b="b" l="l" r="r" t="t"/>
            <a:pathLst>
              <a:path extrusionOk="0" h="3234532" w="320841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None/>
            </a:pPr>
            <a:r>
              <a:rPr lang="fr-FR" sz="4400"/>
              <a:t>Environnement logiciel</a:t>
            </a:r>
            <a:endParaRPr/>
          </a:p>
        </p:txBody>
      </p:sp>
      <p:cxnSp>
        <p:nvCxnSpPr>
          <p:cNvPr id="474" name="Google Shape;474;p48"/>
          <p:cNvCxnSpPr/>
          <p:nvPr/>
        </p:nvCxnSpPr>
        <p:spPr>
          <a:xfrm flipH="1">
            <a:off x="4286183" y="1391128"/>
            <a:ext cx="3416" cy="1134419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48"/>
          <p:cNvCxnSpPr/>
          <p:nvPr/>
        </p:nvCxnSpPr>
        <p:spPr>
          <a:xfrm flipH="1">
            <a:off x="6224399" y="3324405"/>
            <a:ext cx="1800" cy="1153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48"/>
          <p:cNvCxnSpPr/>
          <p:nvPr/>
        </p:nvCxnSpPr>
        <p:spPr>
          <a:xfrm>
            <a:off x="2101652" y="2882561"/>
            <a:ext cx="788278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77" name="Google Shape;477;p48"/>
          <p:cNvCxnSpPr/>
          <p:nvPr/>
        </p:nvCxnSpPr>
        <p:spPr>
          <a:xfrm flipH="1">
            <a:off x="8003026" y="1391128"/>
            <a:ext cx="3406" cy="1134419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descr="E:\Media\1200px-Octicons-mark-github.svg.png" id="478" name="Google Shape;47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375" y="1321175"/>
            <a:ext cx="12858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Media\drawio.png" id="479" name="Google Shape;47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9254" y="3622852"/>
            <a:ext cx="2124075" cy="55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025" y="1131075"/>
            <a:ext cx="3143477" cy="17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9619" y="1201800"/>
            <a:ext cx="2776855" cy="1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2225" y="3299387"/>
            <a:ext cx="1285875" cy="1203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None/>
            </a:pPr>
            <a:r>
              <a:rPr lang="fr-FR" sz="4400"/>
              <a:t>Architecture système</a:t>
            </a:r>
            <a:endParaRPr/>
          </a:p>
        </p:txBody>
      </p:sp>
      <p:pic>
        <p:nvPicPr>
          <p:cNvPr id="488" name="Google Shape;4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675" y="1216109"/>
            <a:ext cx="91440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49"/>
          <p:cNvSpPr txBox="1"/>
          <p:nvPr/>
        </p:nvSpPr>
        <p:spPr>
          <a:xfrm>
            <a:off x="3603225" y="6092900"/>
            <a:ext cx="55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Architecture</a:t>
            </a:r>
            <a:r>
              <a:rPr lang="fr-FR"/>
              <a:t> N-tiers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None/>
            </a:pPr>
            <a:r>
              <a:rPr lang="fr-FR" sz="4400"/>
              <a:t>Choix technologiques</a:t>
            </a:r>
            <a:endParaRPr/>
          </a:p>
        </p:txBody>
      </p:sp>
      <p:sp>
        <p:nvSpPr>
          <p:cNvPr id="495" name="Google Shape;495;p50"/>
          <p:cNvSpPr txBox="1"/>
          <p:nvPr/>
        </p:nvSpPr>
        <p:spPr>
          <a:xfrm>
            <a:off x="39757" y="6548167"/>
            <a:ext cx="873166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 illustration MVC : </a:t>
            </a:r>
            <a:r>
              <a:rPr lang="fr-FR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http://www.webcky.fr/blog/2016/09/16/developpement-site-web-avec-larchitecture-mvc-en-isere/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3563" y="1441931"/>
            <a:ext cx="9913131" cy="517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None/>
            </a:pPr>
            <a:r>
              <a:rPr lang="fr-FR" sz="4400"/>
              <a:t>Choix technologiques</a:t>
            </a:r>
            <a:endParaRPr/>
          </a:p>
        </p:txBody>
      </p:sp>
      <p:pic>
        <p:nvPicPr>
          <p:cNvPr id="502" name="Google Shape;5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800" y="1155049"/>
            <a:ext cx="1727525" cy="1727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750" y="1651600"/>
            <a:ext cx="2316948" cy="10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425" y="1594038"/>
            <a:ext cx="2316951" cy="1129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9625" y="3287938"/>
            <a:ext cx="2078650" cy="122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51"/>
          <p:cNvCxnSpPr/>
          <p:nvPr/>
        </p:nvCxnSpPr>
        <p:spPr>
          <a:xfrm flipH="1">
            <a:off x="4286299" y="1391128"/>
            <a:ext cx="3300" cy="1134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07" name="Google Shape;507;p51"/>
          <p:cNvCxnSpPr/>
          <p:nvPr/>
        </p:nvCxnSpPr>
        <p:spPr>
          <a:xfrm flipH="1">
            <a:off x="4287799" y="3419293"/>
            <a:ext cx="1800" cy="1153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08" name="Google Shape;508;p51"/>
          <p:cNvCxnSpPr/>
          <p:nvPr/>
        </p:nvCxnSpPr>
        <p:spPr>
          <a:xfrm>
            <a:off x="2101652" y="2882561"/>
            <a:ext cx="78828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51"/>
          <p:cNvCxnSpPr/>
          <p:nvPr/>
        </p:nvCxnSpPr>
        <p:spPr>
          <a:xfrm flipH="1">
            <a:off x="8004631" y="3419293"/>
            <a:ext cx="1800" cy="1153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51"/>
          <p:cNvCxnSpPr/>
          <p:nvPr/>
        </p:nvCxnSpPr>
        <p:spPr>
          <a:xfrm flipH="1">
            <a:off x="8003132" y="1391128"/>
            <a:ext cx="3300" cy="1134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p51"/>
          <p:cNvCxnSpPr/>
          <p:nvPr/>
        </p:nvCxnSpPr>
        <p:spPr>
          <a:xfrm flipH="1">
            <a:off x="3326807" y="5255007"/>
            <a:ext cx="1800" cy="1153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51"/>
          <p:cNvCxnSpPr/>
          <p:nvPr/>
        </p:nvCxnSpPr>
        <p:spPr>
          <a:xfrm>
            <a:off x="2098247" y="4920025"/>
            <a:ext cx="78828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51"/>
          <p:cNvCxnSpPr/>
          <p:nvPr/>
        </p:nvCxnSpPr>
        <p:spPr>
          <a:xfrm flipH="1">
            <a:off x="5982876" y="5203132"/>
            <a:ext cx="1800" cy="1153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514" name="Google Shape;51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0776" y="3382874"/>
            <a:ext cx="2406556" cy="11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37300" y="3137392"/>
            <a:ext cx="1727525" cy="143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1"/>
          <p:cNvPicPr preferRelativeResize="0"/>
          <p:nvPr/>
        </p:nvPicPr>
        <p:blipFill rotWithShape="1">
          <a:blip r:embed="rId9">
            <a:alphaModFix/>
          </a:blip>
          <a:srcRect b="0" l="1749" r="4714" t="0"/>
          <a:stretch/>
        </p:blipFill>
        <p:spPr>
          <a:xfrm>
            <a:off x="727300" y="5181700"/>
            <a:ext cx="2316951" cy="13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29850" y="5229250"/>
            <a:ext cx="1037001" cy="115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1"/>
          <p:cNvPicPr preferRelativeResize="0"/>
          <p:nvPr/>
        </p:nvPicPr>
        <p:blipFill rotWithShape="1">
          <a:blip r:embed="rId11">
            <a:alphaModFix/>
          </a:blip>
          <a:srcRect b="0" l="5000" r="-5000" t="0"/>
          <a:stretch/>
        </p:blipFill>
        <p:spPr>
          <a:xfrm>
            <a:off x="6803802" y="5109850"/>
            <a:ext cx="1300371" cy="130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1"/>
          <p:cNvCxnSpPr/>
          <p:nvPr/>
        </p:nvCxnSpPr>
        <p:spPr>
          <a:xfrm flipH="1">
            <a:off x="8923301" y="5203132"/>
            <a:ext cx="1800" cy="11538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520" name="Google Shape;520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912037" y="5155959"/>
            <a:ext cx="1129901" cy="1099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2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None/>
            </a:pPr>
            <a:r>
              <a:rPr lang="fr-FR" sz="4400"/>
              <a:t>Démonstration</a:t>
            </a:r>
            <a:endParaRPr/>
          </a:p>
        </p:txBody>
      </p:sp>
      <p:pic>
        <p:nvPicPr>
          <p:cNvPr id="526" name="Google Shape;5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300" y="1258584"/>
            <a:ext cx="10877011" cy="548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None/>
            </a:pPr>
            <a:r>
              <a:rPr lang="fr-FR" sz="4400"/>
              <a:t>Démonstration</a:t>
            </a:r>
            <a:endParaRPr/>
          </a:p>
        </p:txBody>
      </p:sp>
      <p:pic>
        <p:nvPicPr>
          <p:cNvPr id="532" name="Google Shape;5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275" y="1291359"/>
            <a:ext cx="8039530" cy="54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4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4400"/>
              <a:t>Démonstration</a:t>
            </a:r>
            <a:endParaRPr sz="4400"/>
          </a:p>
        </p:txBody>
      </p:sp>
      <p:pic>
        <p:nvPicPr>
          <p:cNvPr id="538" name="Google Shape;53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00" y="1199109"/>
            <a:ext cx="10877011" cy="548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4400"/>
              <a:t>Démonstration</a:t>
            </a:r>
            <a:endParaRPr sz="4400"/>
          </a:p>
        </p:txBody>
      </p:sp>
      <p:pic>
        <p:nvPicPr>
          <p:cNvPr id="544" name="Google Shape;5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25" y="1131684"/>
            <a:ext cx="10877011" cy="548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6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4400"/>
              <a:t>Démonstration</a:t>
            </a:r>
            <a:endParaRPr sz="4400"/>
          </a:p>
        </p:txBody>
      </p:sp>
      <p:pic>
        <p:nvPicPr>
          <p:cNvPr id="550" name="Google Shape;5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075" y="1190600"/>
            <a:ext cx="8617125" cy="54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7"/>
          <p:cNvSpPr txBox="1"/>
          <p:nvPr/>
        </p:nvSpPr>
        <p:spPr>
          <a:xfrm>
            <a:off x="1" y="4203124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 et perspectives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7"/>
          <p:cNvSpPr/>
          <p:nvPr/>
        </p:nvSpPr>
        <p:spPr>
          <a:xfrm flipH="1">
            <a:off x="10426148" y="2220328"/>
            <a:ext cx="1413896" cy="1417394"/>
          </a:xfrm>
          <a:custGeom>
            <a:rect b="b" l="l" r="r" t="t"/>
            <a:pathLst>
              <a:path extrusionOk="0" h="3248012" w="324000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Contexte du projet</a:t>
            </a:r>
            <a:endParaRPr/>
          </a:p>
        </p:txBody>
      </p:sp>
      <p:grpSp>
        <p:nvGrpSpPr>
          <p:cNvPr id="135" name="Google Shape;135;p22"/>
          <p:cNvGrpSpPr/>
          <p:nvPr/>
        </p:nvGrpSpPr>
        <p:grpSpPr>
          <a:xfrm>
            <a:off x="3194107" y="1804388"/>
            <a:ext cx="1035938" cy="1035938"/>
            <a:chOff x="3194107" y="1804388"/>
            <a:chExt cx="1035938" cy="1035938"/>
          </a:xfrm>
        </p:grpSpPr>
        <p:sp>
          <p:nvSpPr>
            <p:cNvPr id="136" name="Google Shape;136;p22"/>
            <p:cNvSpPr/>
            <p:nvPr/>
          </p:nvSpPr>
          <p:spPr>
            <a:xfrm>
              <a:off x="3194107" y="1804388"/>
              <a:ext cx="1035938" cy="1035938"/>
            </a:xfrm>
            <a:prstGeom prst="ellipse">
              <a:avLst/>
            </a:prstGeom>
            <a:solidFill>
              <a:schemeClr val="accent2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3241732" y="1856597"/>
              <a:ext cx="936104" cy="9361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" name="Google Shape;138;p22"/>
          <p:cNvGrpSpPr/>
          <p:nvPr/>
        </p:nvGrpSpPr>
        <p:grpSpPr>
          <a:xfrm>
            <a:off x="3729572" y="3464707"/>
            <a:ext cx="1035938" cy="1035938"/>
            <a:chOff x="3729547" y="3458344"/>
            <a:chExt cx="1035938" cy="1035938"/>
          </a:xfrm>
        </p:grpSpPr>
        <p:sp>
          <p:nvSpPr>
            <p:cNvPr id="139" name="Google Shape;139;p22"/>
            <p:cNvSpPr/>
            <p:nvPr/>
          </p:nvSpPr>
          <p:spPr>
            <a:xfrm>
              <a:off x="3729547" y="3458344"/>
              <a:ext cx="1035938" cy="1035938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3777172" y="3520492"/>
              <a:ext cx="936104" cy="9361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22"/>
          <p:cNvGrpSpPr/>
          <p:nvPr/>
        </p:nvGrpSpPr>
        <p:grpSpPr>
          <a:xfrm>
            <a:off x="3194107" y="5125023"/>
            <a:ext cx="1035938" cy="1035938"/>
            <a:chOff x="3194107" y="5125023"/>
            <a:chExt cx="1035938" cy="1035938"/>
          </a:xfrm>
        </p:grpSpPr>
        <p:sp>
          <p:nvSpPr>
            <p:cNvPr id="142" name="Google Shape;142;p22"/>
            <p:cNvSpPr/>
            <p:nvPr/>
          </p:nvSpPr>
          <p:spPr>
            <a:xfrm>
              <a:off x="3194107" y="5125023"/>
              <a:ext cx="1035938" cy="1035938"/>
            </a:xfrm>
            <a:prstGeom prst="ellipse">
              <a:avLst/>
            </a:pr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3241732" y="5177232"/>
              <a:ext cx="936104" cy="9361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4" name="Google Shape;144;p22"/>
          <p:cNvCxnSpPr>
            <a:stCxn id="136" idx="3"/>
            <a:endCxn id="145" idx="7"/>
          </p:cNvCxnSpPr>
          <p:nvPr/>
        </p:nvCxnSpPr>
        <p:spPr>
          <a:xfrm flipH="1">
            <a:off x="2510317" y="2688616"/>
            <a:ext cx="835500" cy="628200"/>
          </a:xfrm>
          <a:prstGeom prst="straightConnector1">
            <a:avLst/>
          </a:prstGeom>
          <a:noFill/>
          <a:ln cap="flat" cmpd="sng" w="158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6" name="Google Shape;146;p22"/>
          <p:cNvCxnSpPr>
            <a:stCxn id="139" idx="2"/>
            <a:endCxn id="145" idx="6"/>
          </p:cNvCxnSpPr>
          <p:nvPr/>
        </p:nvCxnSpPr>
        <p:spPr>
          <a:xfrm rot="10800000">
            <a:off x="2784572" y="3978476"/>
            <a:ext cx="945000" cy="4200"/>
          </a:xfrm>
          <a:prstGeom prst="straightConnector1">
            <a:avLst/>
          </a:prstGeom>
          <a:noFill/>
          <a:ln cap="flat" cmpd="sng" w="1587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7" name="Google Shape;147;p22"/>
          <p:cNvCxnSpPr>
            <a:stCxn id="142" idx="1"/>
            <a:endCxn id="145" idx="5"/>
          </p:cNvCxnSpPr>
          <p:nvPr/>
        </p:nvCxnSpPr>
        <p:spPr>
          <a:xfrm rot="10800000">
            <a:off x="2510317" y="4640433"/>
            <a:ext cx="835500" cy="636300"/>
          </a:xfrm>
          <a:prstGeom prst="straightConnector1">
            <a:avLst/>
          </a:prstGeom>
          <a:noFill/>
          <a:ln cap="flat" cmpd="sng" w="158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8" name="Google Shape;148;p22"/>
          <p:cNvGrpSpPr/>
          <p:nvPr/>
        </p:nvGrpSpPr>
        <p:grpSpPr>
          <a:xfrm>
            <a:off x="912323" y="3042501"/>
            <a:ext cx="1872208" cy="1872208"/>
            <a:chOff x="912323" y="3042501"/>
            <a:chExt cx="1872208" cy="1872208"/>
          </a:xfrm>
        </p:grpSpPr>
        <p:sp>
          <p:nvSpPr>
            <p:cNvPr id="145" name="Google Shape;145;p22"/>
            <p:cNvSpPr/>
            <p:nvPr/>
          </p:nvSpPr>
          <p:spPr>
            <a:xfrm>
              <a:off x="912323" y="3042501"/>
              <a:ext cx="1872208" cy="1872208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1036053" y="3166231"/>
              <a:ext cx="1624749" cy="162474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" name="Google Shape;150;p22"/>
          <p:cNvSpPr/>
          <p:nvPr/>
        </p:nvSpPr>
        <p:spPr>
          <a:xfrm>
            <a:off x="4438250" y="2017291"/>
            <a:ext cx="464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4996200" y="3791650"/>
            <a:ext cx="46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3F3F3F"/>
                </a:solidFill>
              </a:rPr>
              <a:t>Faciliter la communication entre les utilisateurs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4426625" y="5458325"/>
            <a:ext cx="58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3F3F3F"/>
                </a:solidFill>
              </a:rPr>
              <a:t>Organiser et gérer des sessions de cours en ligne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1126078" y="4004197"/>
            <a:ext cx="14551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E-learning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2"/>
          <p:cNvSpPr/>
          <p:nvPr/>
        </p:nvSpPr>
        <p:spPr>
          <a:xfrm rot="-5400000">
            <a:off x="1617594" y="3480515"/>
            <a:ext cx="461665" cy="461969"/>
          </a:xfrm>
          <a:custGeom>
            <a:rect b="b" l="l" r="r" t="t"/>
            <a:pathLst>
              <a:path extrusionOk="0" h="3187558" w="3185463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9204543" y="3952530"/>
            <a:ext cx="145519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Diffusion de l’information</a:t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 rot="9900000">
            <a:off x="9734142" y="3492786"/>
            <a:ext cx="396000" cy="336326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/>
          <p:nvPr/>
        </p:nvSpPr>
        <p:spPr>
          <a:xfrm>
            <a:off x="4384500" y="1898738"/>
            <a:ext cx="460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8550" y="1216156"/>
            <a:ext cx="2078714" cy="207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700" y="5352600"/>
            <a:ext cx="580750" cy="5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997199" y="3807774"/>
            <a:ext cx="580750" cy="4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599" y="1987763"/>
            <a:ext cx="624975" cy="6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4426625" y="1946500"/>
            <a:ext cx="583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>
                <a:solidFill>
                  <a:srgbClr val="3F3F3F"/>
                </a:solidFill>
              </a:rPr>
              <a:t>Partager des contenus pour tous les utilisateurs du projet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1" name="Google Shape;561;p58"/>
          <p:cNvCxnSpPr/>
          <p:nvPr/>
        </p:nvCxnSpPr>
        <p:spPr>
          <a:xfrm>
            <a:off x="2995838" y="3787153"/>
            <a:ext cx="2052000" cy="3576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562" name="Google Shape;562;p58"/>
          <p:cNvCxnSpPr/>
          <p:nvPr/>
        </p:nvCxnSpPr>
        <p:spPr>
          <a:xfrm flipH="1" rot="10800000">
            <a:off x="5093251" y="3199869"/>
            <a:ext cx="2052000" cy="590069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563" name="Google Shape;563;p58"/>
          <p:cNvCxnSpPr/>
          <p:nvPr/>
        </p:nvCxnSpPr>
        <p:spPr>
          <a:xfrm flipH="1" rot="10800000">
            <a:off x="7145251" y="2377631"/>
            <a:ext cx="2052000" cy="8118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564" name="Google Shape;564;p58"/>
          <p:cNvCxnSpPr/>
          <p:nvPr/>
        </p:nvCxnSpPr>
        <p:spPr>
          <a:xfrm flipH="1" rot="10800000">
            <a:off x="9189017" y="2040155"/>
            <a:ext cx="2052000" cy="337477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med" w="med" type="oval"/>
            <a:tailEnd len="med" w="med" type="oval"/>
          </a:ln>
        </p:spPr>
      </p:cxnSp>
      <p:cxnSp>
        <p:nvCxnSpPr>
          <p:cNvPr id="565" name="Google Shape;565;p58"/>
          <p:cNvCxnSpPr/>
          <p:nvPr/>
        </p:nvCxnSpPr>
        <p:spPr>
          <a:xfrm>
            <a:off x="950769" y="2388861"/>
            <a:ext cx="2052000" cy="1401868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med" w="med" type="oval"/>
            <a:tailEnd len="sm" w="sm" type="none"/>
          </a:ln>
        </p:spPr>
      </p:cxnSp>
      <p:sp>
        <p:nvSpPr>
          <p:cNvPr id="566" name="Google Shape;566;p58"/>
          <p:cNvSpPr/>
          <p:nvPr/>
        </p:nvSpPr>
        <p:spPr>
          <a:xfrm>
            <a:off x="1472769" y="2566619"/>
            <a:ext cx="1008000" cy="1008000"/>
          </a:xfrm>
          <a:prstGeom prst="ellipse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58"/>
          <p:cNvSpPr/>
          <p:nvPr/>
        </p:nvSpPr>
        <p:spPr>
          <a:xfrm>
            <a:off x="3532331" y="3287531"/>
            <a:ext cx="1008000" cy="1008000"/>
          </a:xfrm>
          <a:prstGeom prst="ellipse">
            <a:avLst/>
          </a:prstGeom>
          <a:solidFill>
            <a:schemeClr val="accent2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58"/>
          <p:cNvSpPr/>
          <p:nvPr/>
        </p:nvSpPr>
        <p:spPr>
          <a:xfrm>
            <a:off x="5591893" y="2941505"/>
            <a:ext cx="1008000" cy="1008000"/>
          </a:xfrm>
          <a:prstGeom prst="ellipse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8"/>
          <p:cNvSpPr/>
          <p:nvPr/>
        </p:nvSpPr>
        <p:spPr>
          <a:xfrm>
            <a:off x="7651455" y="2279531"/>
            <a:ext cx="1008000" cy="1008000"/>
          </a:xfrm>
          <a:prstGeom prst="ellipse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8"/>
          <p:cNvSpPr/>
          <p:nvPr/>
        </p:nvSpPr>
        <p:spPr>
          <a:xfrm>
            <a:off x="9711017" y="1737279"/>
            <a:ext cx="1008000" cy="1008000"/>
          </a:xfrm>
          <a:prstGeom prst="ellipse">
            <a:avLst/>
          </a:prstGeom>
          <a:solidFill>
            <a:schemeClr val="accent5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8"/>
          <p:cNvSpPr/>
          <p:nvPr/>
        </p:nvSpPr>
        <p:spPr>
          <a:xfrm>
            <a:off x="1555674" y="2640652"/>
            <a:ext cx="858420" cy="8584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8"/>
          <p:cNvSpPr/>
          <p:nvPr/>
        </p:nvSpPr>
        <p:spPr>
          <a:xfrm>
            <a:off x="3615236" y="3361564"/>
            <a:ext cx="858420" cy="8584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58"/>
          <p:cNvSpPr/>
          <p:nvPr/>
        </p:nvSpPr>
        <p:spPr>
          <a:xfrm>
            <a:off x="5674798" y="3015538"/>
            <a:ext cx="858420" cy="8584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8"/>
          <p:cNvSpPr/>
          <p:nvPr/>
        </p:nvSpPr>
        <p:spPr>
          <a:xfrm>
            <a:off x="7734360" y="2353564"/>
            <a:ext cx="858420" cy="8584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8"/>
          <p:cNvSpPr/>
          <p:nvPr/>
        </p:nvSpPr>
        <p:spPr>
          <a:xfrm>
            <a:off x="9793922" y="1811312"/>
            <a:ext cx="858420" cy="8584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8"/>
          <p:cNvSpPr txBox="1"/>
          <p:nvPr/>
        </p:nvSpPr>
        <p:spPr>
          <a:xfrm>
            <a:off x="1275246" y="3652231"/>
            <a:ext cx="174957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 du challenge</a:t>
            </a:r>
            <a:endParaRPr/>
          </a:p>
        </p:txBody>
      </p:sp>
      <p:sp>
        <p:nvSpPr>
          <p:cNvPr id="577" name="Google Shape;577;p58"/>
          <p:cNvSpPr txBox="1"/>
          <p:nvPr/>
        </p:nvSpPr>
        <p:spPr>
          <a:xfrm>
            <a:off x="3334809" y="4393754"/>
            <a:ext cx="175844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Travail en équipe</a:t>
            </a:r>
            <a:endParaRPr/>
          </a:p>
        </p:txBody>
      </p:sp>
      <p:sp>
        <p:nvSpPr>
          <p:cNvPr id="578" name="Google Shape;578;p58"/>
          <p:cNvSpPr txBox="1"/>
          <p:nvPr/>
        </p:nvSpPr>
        <p:spPr>
          <a:xfrm>
            <a:off x="5394371" y="4051889"/>
            <a:ext cx="1403048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/>
          </a:p>
        </p:txBody>
      </p:sp>
      <p:sp>
        <p:nvSpPr>
          <p:cNvPr id="579" name="Google Shape;579;p58"/>
          <p:cNvSpPr txBox="1"/>
          <p:nvPr/>
        </p:nvSpPr>
        <p:spPr>
          <a:xfrm>
            <a:off x="7453933" y="3390457"/>
            <a:ext cx="17314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Gestion</a:t>
            </a:r>
            <a:r>
              <a:rPr b="1" lang="fr-F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 du temps</a:t>
            </a:r>
            <a:endParaRPr/>
          </a:p>
        </p:txBody>
      </p:sp>
      <p:sp>
        <p:nvSpPr>
          <p:cNvPr id="580" name="Google Shape;580;p58"/>
          <p:cNvSpPr txBox="1"/>
          <p:nvPr/>
        </p:nvSpPr>
        <p:spPr>
          <a:xfrm>
            <a:off x="9255080" y="2838269"/>
            <a:ext cx="223455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Adaptabilité et souplesse</a:t>
            </a:r>
            <a:endParaRPr/>
          </a:p>
        </p:txBody>
      </p:sp>
      <p:sp>
        <p:nvSpPr>
          <p:cNvPr id="581" name="Google Shape;581;p58"/>
          <p:cNvSpPr/>
          <p:nvPr/>
        </p:nvSpPr>
        <p:spPr>
          <a:xfrm>
            <a:off x="9981226" y="2009622"/>
            <a:ext cx="494617" cy="500884"/>
          </a:xfrm>
          <a:custGeom>
            <a:rect b="b" l="l" r="r" t="t"/>
            <a:pathLst>
              <a:path extrusionOk="0" h="2880180" w="2844151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8"/>
          <p:cNvSpPr/>
          <p:nvPr/>
        </p:nvSpPr>
        <p:spPr>
          <a:xfrm>
            <a:off x="5956396" y="3096407"/>
            <a:ext cx="285954" cy="700685"/>
          </a:xfrm>
          <a:custGeom>
            <a:rect b="b" l="l" r="r" t="t"/>
            <a:pathLst>
              <a:path extrusionOk="0" h="2598393" w="106042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8"/>
          <p:cNvSpPr/>
          <p:nvPr/>
        </p:nvSpPr>
        <p:spPr>
          <a:xfrm rot="-2794009">
            <a:off x="7886171" y="2507861"/>
            <a:ext cx="551843" cy="546086"/>
          </a:xfrm>
          <a:custGeom>
            <a:rect b="b" l="l" r="r" t="t"/>
            <a:pathLst>
              <a:path extrusionOk="0" h="1788383" w="1807241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8"/>
          <p:cNvSpPr/>
          <p:nvPr/>
        </p:nvSpPr>
        <p:spPr>
          <a:xfrm>
            <a:off x="1730459" y="2805558"/>
            <a:ext cx="469094" cy="529812"/>
          </a:xfrm>
          <a:custGeom>
            <a:rect b="b" l="l" r="r" t="t"/>
            <a:pathLst>
              <a:path extrusionOk="0" h="3240000" w="2868687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8"/>
          <p:cNvSpPr/>
          <p:nvPr/>
        </p:nvSpPr>
        <p:spPr>
          <a:xfrm flipH="1" rot="-5400000">
            <a:off x="3793541" y="3534787"/>
            <a:ext cx="541566" cy="510026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8"/>
          <p:cNvSpPr/>
          <p:nvPr/>
        </p:nvSpPr>
        <p:spPr>
          <a:xfrm>
            <a:off x="0" y="6589646"/>
            <a:ext cx="12192000" cy="273422"/>
          </a:xfrm>
          <a:prstGeom prst="rect">
            <a:avLst/>
          </a:prstGeom>
          <a:gradFill>
            <a:gsLst>
              <a:gs pos="0">
                <a:schemeClr val="accent1"/>
              </a:gs>
              <a:gs pos="33000">
                <a:schemeClr val="accent2"/>
              </a:gs>
              <a:gs pos="66000">
                <a:schemeClr val="accent3"/>
              </a:gs>
              <a:gs pos="9600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8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fr-F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9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Perspectives</a:t>
            </a:r>
            <a:endParaRPr/>
          </a:p>
        </p:txBody>
      </p:sp>
      <p:cxnSp>
        <p:nvCxnSpPr>
          <p:cNvPr id="593" name="Google Shape;593;p59"/>
          <p:cNvCxnSpPr/>
          <p:nvPr/>
        </p:nvCxnSpPr>
        <p:spPr>
          <a:xfrm>
            <a:off x="2175639" y="4991599"/>
            <a:ext cx="16308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4" name="Google Shape;594;p59"/>
          <p:cNvCxnSpPr/>
          <p:nvPr/>
        </p:nvCxnSpPr>
        <p:spPr>
          <a:xfrm>
            <a:off x="3806722" y="4290694"/>
            <a:ext cx="16308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5" name="Google Shape;595;p59"/>
          <p:cNvCxnSpPr/>
          <p:nvPr/>
        </p:nvCxnSpPr>
        <p:spPr>
          <a:xfrm>
            <a:off x="5417873" y="3589583"/>
            <a:ext cx="1630800" cy="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6" name="Google Shape;596;p59"/>
          <p:cNvCxnSpPr/>
          <p:nvPr/>
        </p:nvCxnSpPr>
        <p:spPr>
          <a:xfrm>
            <a:off x="7043901" y="2888576"/>
            <a:ext cx="1630800" cy="3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7" name="Google Shape;597;p59"/>
          <p:cNvCxnSpPr/>
          <p:nvPr/>
        </p:nvCxnSpPr>
        <p:spPr>
          <a:xfrm>
            <a:off x="8664359" y="2187979"/>
            <a:ext cx="16308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8" name="Google Shape;598;p59"/>
          <p:cNvCxnSpPr/>
          <p:nvPr/>
        </p:nvCxnSpPr>
        <p:spPr>
          <a:xfrm>
            <a:off x="3791845" y="4293223"/>
            <a:ext cx="0" cy="698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99" name="Google Shape;599;p59"/>
          <p:cNvCxnSpPr/>
          <p:nvPr/>
        </p:nvCxnSpPr>
        <p:spPr>
          <a:xfrm>
            <a:off x="5417873" y="3592215"/>
            <a:ext cx="0" cy="698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0" name="Google Shape;600;p59"/>
          <p:cNvCxnSpPr/>
          <p:nvPr/>
        </p:nvCxnSpPr>
        <p:spPr>
          <a:xfrm>
            <a:off x="7043901" y="2891207"/>
            <a:ext cx="0" cy="698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1" name="Google Shape;601;p59"/>
          <p:cNvCxnSpPr/>
          <p:nvPr/>
        </p:nvCxnSpPr>
        <p:spPr>
          <a:xfrm>
            <a:off x="8669929" y="2190199"/>
            <a:ext cx="0" cy="6984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02" name="Google Shape;602;p59"/>
          <p:cNvGrpSpPr/>
          <p:nvPr/>
        </p:nvGrpSpPr>
        <p:grpSpPr>
          <a:xfrm>
            <a:off x="2524621" y="3898541"/>
            <a:ext cx="908420" cy="908420"/>
            <a:chOff x="1359324" y="4352166"/>
            <a:chExt cx="908420" cy="908420"/>
          </a:xfrm>
        </p:grpSpPr>
        <p:sp>
          <p:nvSpPr>
            <p:cNvPr id="603" name="Google Shape;603;p59"/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6"/>
            </a:solidFill>
            <a:ln cap="flat" cmpd="sng" w="12700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cap="flat" cmpd="sng" w="15875">
              <a:solidFill>
                <a:schemeClr val="lt1">
                  <a:alpha val="4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5" name="Google Shape;605;p59"/>
          <p:cNvGrpSpPr/>
          <p:nvPr/>
        </p:nvGrpSpPr>
        <p:grpSpPr>
          <a:xfrm>
            <a:off x="4150649" y="3209845"/>
            <a:ext cx="908420" cy="908420"/>
            <a:chOff x="1359324" y="4352166"/>
            <a:chExt cx="908420" cy="908420"/>
          </a:xfrm>
        </p:grpSpPr>
        <p:sp>
          <p:nvSpPr>
            <p:cNvPr id="606" name="Google Shape;606;p59"/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cap="flat" cmpd="sng" w="15875">
              <a:solidFill>
                <a:schemeClr val="lt1">
                  <a:alpha val="4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8" name="Google Shape;608;p59"/>
          <p:cNvGrpSpPr/>
          <p:nvPr/>
        </p:nvGrpSpPr>
        <p:grpSpPr>
          <a:xfrm>
            <a:off x="5776677" y="2521149"/>
            <a:ext cx="908420" cy="908420"/>
            <a:chOff x="1359324" y="4352166"/>
            <a:chExt cx="908420" cy="908420"/>
          </a:xfrm>
        </p:grpSpPr>
        <p:sp>
          <p:nvSpPr>
            <p:cNvPr id="609" name="Google Shape;609;p59"/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2"/>
            </a:solidFill>
            <a:ln cap="flat" cmpd="sng" w="12700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cap="flat" cmpd="sng" w="15875">
              <a:solidFill>
                <a:schemeClr val="lt1">
                  <a:alpha val="4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59"/>
          <p:cNvGrpSpPr/>
          <p:nvPr/>
        </p:nvGrpSpPr>
        <p:grpSpPr>
          <a:xfrm>
            <a:off x="7402705" y="1866373"/>
            <a:ext cx="908420" cy="908420"/>
            <a:chOff x="1359324" y="4352166"/>
            <a:chExt cx="908420" cy="908420"/>
          </a:xfrm>
        </p:grpSpPr>
        <p:sp>
          <p:nvSpPr>
            <p:cNvPr id="612" name="Google Shape;612;p59"/>
            <p:cNvSpPr/>
            <p:nvPr/>
          </p:nvSpPr>
          <p:spPr>
            <a:xfrm>
              <a:off x="1359324" y="4352166"/>
              <a:ext cx="908420" cy="908420"/>
            </a:xfrm>
            <a:prstGeom prst="ellipse">
              <a:avLst/>
            </a:prstGeom>
            <a:solidFill>
              <a:schemeClr val="accent3"/>
            </a:solidFill>
            <a:ln cap="flat" cmpd="sng" w="12700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1435526" y="4428368"/>
              <a:ext cx="756016" cy="756016"/>
            </a:xfrm>
            <a:prstGeom prst="ellipse">
              <a:avLst/>
            </a:prstGeom>
            <a:noFill/>
            <a:ln cap="flat" cmpd="sng" w="15875">
              <a:solidFill>
                <a:schemeClr val="lt1">
                  <a:alpha val="49803"/>
                </a:schemeClr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4" name="Google Shape;614;p59"/>
          <p:cNvSpPr txBox="1"/>
          <p:nvPr/>
        </p:nvSpPr>
        <p:spPr>
          <a:xfrm>
            <a:off x="3862275" y="4345100"/>
            <a:ext cx="167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3F3F3F"/>
                </a:solidFill>
              </a:rPr>
              <a:t>Interaction entre les participants du session de cours Live</a:t>
            </a:r>
            <a:endParaRPr/>
          </a:p>
        </p:txBody>
      </p:sp>
      <p:sp>
        <p:nvSpPr>
          <p:cNvPr id="615" name="Google Shape;615;p59"/>
          <p:cNvSpPr txBox="1"/>
          <p:nvPr/>
        </p:nvSpPr>
        <p:spPr>
          <a:xfrm>
            <a:off x="8726802" y="2218850"/>
            <a:ext cx="17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3F3F3F"/>
                </a:solidFill>
              </a:rPr>
              <a:t>Création du </a:t>
            </a:r>
            <a:r>
              <a:rPr b="1" lang="fr-FR" sz="1200">
                <a:solidFill>
                  <a:srgbClr val="3F3F3F"/>
                </a:solidFill>
              </a:rPr>
              <a:t>système</a:t>
            </a:r>
            <a:r>
              <a:rPr b="1" lang="fr-FR" sz="1200">
                <a:solidFill>
                  <a:srgbClr val="3F3F3F"/>
                </a:solidFill>
              </a:rPr>
              <a:t> de “following” entre les utilisateurs de </a:t>
            </a:r>
            <a:r>
              <a:rPr b="1" lang="fr-FR" sz="1200">
                <a:solidFill>
                  <a:srgbClr val="3F3F3F"/>
                </a:solidFill>
              </a:rPr>
              <a:t>système</a:t>
            </a:r>
            <a:r>
              <a:rPr b="1" lang="fr-FR" sz="1200">
                <a:solidFill>
                  <a:srgbClr val="3F3F3F"/>
                </a:solidFill>
              </a:rPr>
              <a:t> </a:t>
            </a:r>
            <a:endParaRPr/>
          </a:p>
        </p:txBody>
      </p:sp>
      <p:sp>
        <p:nvSpPr>
          <p:cNvPr id="616" name="Google Shape;616;p59"/>
          <p:cNvSpPr txBox="1"/>
          <p:nvPr/>
        </p:nvSpPr>
        <p:spPr>
          <a:xfrm>
            <a:off x="7084250" y="2963075"/>
            <a:ext cx="212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3F3F3F"/>
                </a:solidFill>
              </a:rPr>
              <a:t>Améliorer</a:t>
            </a:r>
            <a:r>
              <a:rPr b="1" lang="fr-FR" sz="1200">
                <a:solidFill>
                  <a:srgbClr val="3F3F3F"/>
                </a:solidFill>
              </a:rPr>
              <a:t> l’interface du création du homework pour professeur </a:t>
            </a:r>
            <a:endParaRPr/>
          </a:p>
        </p:txBody>
      </p:sp>
      <p:sp>
        <p:nvSpPr>
          <p:cNvPr id="617" name="Google Shape;617;p59"/>
          <p:cNvSpPr txBox="1"/>
          <p:nvPr/>
        </p:nvSpPr>
        <p:spPr>
          <a:xfrm>
            <a:off x="5540175" y="3671600"/>
            <a:ext cx="179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3F3F3F"/>
                </a:solidFill>
              </a:rPr>
              <a:t>Augmenter</a:t>
            </a:r>
            <a:r>
              <a:rPr b="1" lang="fr-FR" sz="1200">
                <a:solidFill>
                  <a:srgbClr val="3F3F3F"/>
                </a:solidFill>
              </a:rPr>
              <a:t> le nombre de</a:t>
            </a:r>
            <a:endParaRPr b="1" sz="1200">
              <a:solidFill>
                <a:srgbClr val="3F3F3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solidFill>
                  <a:srgbClr val="3F3F3F"/>
                </a:solidFill>
              </a:rPr>
              <a:t>Participants</a:t>
            </a:r>
            <a:r>
              <a:rPr b="1" lang="fr-FR" sz="1200">
                <a:solidFill>
                  <a:srgbClr val="3F3F3F"/>
                </a:solidFill>
              </a:rPr>
              <a:t> dans la session de cours Live</a:t>
            </a:r>
            <a:endParaRPr b="1" sz="1200">
              <a:solidFill>
                <a:srgbClr val="3F3F3F"/>
              </a:solidFill>
            </a:endParaRPr>
          </a:p>
        </p:txBody>
      </p:sp>
      <p:sp>
        <p:nvSpPr>
          <p:cNvPr id="618" name="Google Shape;618;p59"/>
          <p:cNvSpPr/>
          <p:nvPr/>
        </p:nvSpPr>
        <p:spPr>
          <a:xfrm>
            <a:off x="2798193" y="4193559"/>
            <a:ext cx="364500" cy="364500"/>
          </a:xfrm>
          <a:custGeom>
            <a:rect b="b" l="l" r="r" t="t"/>
            <a:pathLst>
              <a:path extrusionOk="0" h="3240000" w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59"/>
          <p:cNvSpPr/>
          <p:nvPr/>
        </p:nvSpPr>
        <p:spPr>
          <a:xfrm rot="9912194">
            <a:off x="7700442" y="2146732"/>
            <a:ext cx="398938" cy="338822"/>
          </a:xfrm>
          <a:custGeom>
            <a:rect b="b" l="l" r="r" t="t"/>
            <a:pathLst>
              <a:path extrusionOk="0" h="2472345" w="2911009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59"/>
          <p:cNvSpPr/>
          <p:nvPr/>
        </p:nvSpPr>
        <p:spPr>
          <a:xfrm>
            <a:off x="4409275" y="3550693"/>
            <a:ext cx="396901" cy="260848"/>
          </a:xfrm>
          <a:custGeom>
            <a:rect b="b" l="l" r="r" t="t"/>
            <a:pathLst>
              <a:path extrusionOk="0" h="2129375" w="3240006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59"/>
          <p:cNvSpPr/>
          <p:nvPr/>
        </p:nvSpPr>
        <p:spPr>
          <a:xfrm>
            <a:off x="6053078" y="2800603"/>
            <a:ext cx="379993" cy="383166"/>
          </a:xfrm>
          <a:custGeom>
            <a:rect b="b" l="l" r="r" t="t"/>
            <a:pathLst>
              <a:path extrusionOk="0" h="1665940" w="1652142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/>
          <p:nvPr>
            <p:ph idx="1" type="body"/>
          </p:nvPr>
        </p:nvSpPr>
        <p:spPr>
          <a:xfrm>
            <a:off x="244014" y="2824291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b="1" lang="fr-FR" sz="6000">
                <a:solidFill>
                  <a:schemeClr val="lt1"/>
                </a:solidFill>
              </a:rPr>
              <a:t>Merci pour votre attention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Cadre du projet</a:t>
            </a:r>
            <a:endParaRPr/>
          </a:p>
        </p:txBody>
      </p:sp>
      <p:grpSp>
        <p:nvGrpSpPr>
          <p:cNvPr id="168" name="Google Shape;168;p23"/>
          <p:cNvGrpSpPr/>
          <p:nvPr/>
        </p:nvGrpSpPr>
        <p:grpSpPr>
          <a:xfrm>
            <a:off x="7002256" y="2776163"/>
            <a:ext cx="3827940" cy="895318"/>
            <a:chOff x="6210998" y="1433695"/>
            <a:chExt cx="2688349" cy="895318"/>
          </a:xfrm>
        </p:grpSpPr>
        <p:sp>
          <p:nvSpPr>
            <p:cNvPr id="169" name="Google Shape;169;p23"/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b="1" lang="fr-FR" sz="1200">
                  <a:solidFill>
                    <a:schemeClr val="dk1"/>
                  </a:solidFill>
                </a:rPr>
                <a:t>Meilleure</a:t>
              </a:r>
              <a:r>
                <a:rPr b="1" lang="fr-F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fr-FR" sz="1200">
                  <a:solidFill>
                    <a:srgbClr val="222222"/>
                  </a:solidFill>
                  <a:highlight>
                    <a:srgbClr val="FFFFFF"/>
                  </a:highlight>
                </a:rPr>
                <a:t>académie de développement en Tunisie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3"/>
            <p:cNvSpPr txBox="1"/>
            <p:nvPr/>
          </p:nvSpPr>
          <p:spPr>
            <a:xfrm>
              <a:off x="6210998" y="1682513"/>
              <a:ext cx="2688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fr-FR" sz="1200">
                  <a:solidFill>
                    <a:srgbClr val="222222"/>
                  </a:solidFill>
                  <a:highlight>
                    <a:srgbClr val="FFFFFF"/>
                  </a:highlight>
                </a:rPr>
                <a:t>CrocoCoder a pu former plus de 500 participants sur une courte période qui ont était embauché après la formation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23"/>
          <p:cNvGrpSpPr/>
          <p:nvPr/>
        </p:nvGrpSpPr>
        <p:grpSpPr>
          <a:xfrm>
            <a:off x="6997292" y="1696348"/>
            <a:ext cx="3837879" cy="1079818"/>
            <a:chOff x="6210998" y="1433695"/>
            <a:chExt cx="2695329" cy="1079818"/>
          </a:xfrm>
        </p:grpSpPr>
        <p:sp>
          <p:nvSpPr>
            <p:cNvPr id="172" name="Google Shape;172;p23"/>
            <p:cNvSpPr txBox="1"/>
            <p:nvPr/>
          </p:nvSpPr>
          <p:spPr>
            <a:xfrm>
              <a:off x="6217978" y="1433695"/>
              <a:ext cx="268834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Créé en </a:t>
              </a:r>
              <a:r>
                <a:rPr b="1" lang="fr-FR" sz="1200">
                  <a:solidFill>
                    <a:schemeClr val="dk1"/>
                  </a:solidFill>
                </a:rPr>
                <a:t>2018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3"/>
            <p:cNvSpPr txBox="1"/>
            <p:nvPr/>
          </p:nvSpPr>
          <p:spPr>
            <a:xfrm>
              <a:off x="6210998" y="1682513"/>
              <a:ext cx="2688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rgbClr val="222222"/>
                  </a:solidFill>
                  <a:highlight>
                    <a:srgbClr val="FFFFFF"/>
                  </a:highlight>
                </a:rPr>
                <a:t>CrocoCoder" est la nouvelle académie de développement de compétences en Tunisie qui assure la formation de </a:t>
              </a:r>
              <a:r>
                <a:rPr lang="fr-FR" sz="1200">
                  <a:solidFill>
                    <a:srgbClr val="222222"/>
                  </a:solidFill>
                  <a:highlight>
                    <a:srgbClr val="FFFFFF"/>
                  </a:highlight>
                </a:rPr>
                <a:t>professionnels</a:t>
              </a:r>
              <a:r>
                <a:rPr lang="fr-FR" sz="1200">
                  <a:solidFill>
                    <a:srgbClr val="222222"/>
                  </a:solidFill>
                  <a:highlight>
                    <a:srgbClr val="FFFFFF"/>
                  </a:highlight>
                </a:rPr>
                <a:t> dans le domaine de l'IT.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23"/>
          <p:cNvGrpSpPr/>
          <p:nvPr/>
        </p:nvGrpSpPr>
        <p:grpSpPr>
          <a:xfrm>
            <a:off x="7000852" y="3671475"/>
            <a:ext cx="3827792" cy="923398"/>
            <a:chOff x="6207522" y="935570"/>
            <a:chExt cx="2688304" cy="923398"/>
          </a:xfrm>
        </p:grpSpPr>
        <p:sp>
          <p:nvSpPr>
            <p:cNvPr id="175" name="Google Shape;175;p23"/>
            <p:cNvSpPr txBox="1"/>
            <p:nvPr/>
          </p:nvSpPr>
          <p:spPr>
            <a:xfrm>
              <a:off x="6207522" y="935570"/>
              <a:ext cx="2688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1200">
                  <a:solidFill>
                    <a:srgbClr val="222222"/>
                  </a:solidFill>
                  <a:highlight>
                    <a:srgbClr val="FFFFFF"/>
                  </a:highlight>
                </a:rPr>
                <a:t>CrocoCoder </a:t>
              </a:r>
              <a:r>
                <a:rPr b="1" lang="fr-F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possède ses propres plateformes</a:t>
              </a:r>
              <a:endParaRPr b="1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"/>
            <p:cNvSpPr txBox="1"/>
            <p:nvPr/>
          </p:nvSpPr>
          <p:spPr>
            <a:xfrm>
              <a:off x="6207525" y="1212468"/>
              <a:ext cx="2688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Hautement technologiques capables de fournir un service sécurisé et disponible H24. 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7" name="Google Shape;177;p23"/>
          <p:cNvCxnSpPr/>
          <p:nvPr/>
        </p:nvCxnSpPr>
        <p:spPr>
          <a:xfrm>
            <a:off x="6525460" y="1505473"/>
            <a:ext cx="0" cy="3521308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78" name="Google Shape;178;p23"/>
          <p:cNvSpPr txBox="1"/>
          <p:nvPr/>
        </p:nvSpPr>
        <p:spPr>
          <a:xfrm>
            <a:off x="1430978" y="4486373"/>
            <a:ext cx="32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25" y="1790000"/>
            <a:ext cx="5710301" cy="38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/>
        </p:nvSpPr>
        <p:spPr>
          <a:xfrm>
            <a:off x="1" y="4203124"/>
            <a:ext cx="1219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Étude du projet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4"/>
          <p:cNvSpPr/>
          <p:nvPr/>
        </p:nvSpPr>
        <p:spPr>
          <a:xfrm flipH="1" rot="-5400000">
            <a:off x="10332147" y="2028584"/>
            <a:ext cx="1741048" cy="1639652"/>
          </a:xfrm>
          <a:custGeom>
            <a:rect b="b" l="l" r="r" t="t"/>
            <a:pathLst>
              <a:path extrusionOk="0" h="2758049" w="2928608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23529" y="339509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None/>
            </a:pPr>
            <a:r>
              <a:rPr lang="fr-FR"/>
              <a:t>Analyse de l’existant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450" y="1252709"/>
            <a:ext cx="7243078" cy="5489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/>
        </p:nvSpPr>
        <p:spPr>
          <a:xfrm>
            <a:off x="296850" y="2425800"/>
            <a:ext cx="40701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fr-FR" sz="3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Critique de</a:t>
            </a:r>
            <a:r>
              <a:rPr lang="fr-FR" sz="800"/>
              <a:t> </a:t>
            </a:r>
            <a:r>
              <a:rPr b="1" lang="fr-FR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l’existant</a:t>
            </a:r>
            <a:r>
              <a:rPr b="1" lang="fr-FR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8363175" y="1403050"/>
            <a:ext cx="2809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b="1" lang="fr-FR">
                <a:solidFill>
                  <a:srgbClr val="3F3F3F"/>
                </a:solidFill>
              </a:rPr>
              <a:t>Tout le monde peut participer  au live même les personnes qui sont pas concernées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4617595" y="4417588"/>
            <a:ext cx="31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269999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❖"/>
            </a:pPr>
            <a:r>
              <a:rPr b="1" lang="fr-FR">
                <a:solidFill>
                  <a:schemeClr val="accent6"/>
                </a:solidFill>
              </a:rPr>
              <a:t>Version gratuite réduite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595959"/>
              </a:solidFill>
            </a:endParaRPr>
          </a:p>
        </p:txBody>
      </p:sp>
      <p:sp>
        <p:nvSpPr>
          <p:cNvPr id="199" name="Google Shape;199;p26"/>
          <p:cNvSpPr/>
          <p:nvPr/>
        </p:nvSpPr>
        <p:spPr>
          <a:xfrm>
            <a:off x="4656675" y="4715125"/>
            <a:ext cx="3253800" cy="5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499" lvl="0" marL="89999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❖"/>
            </a:pPr>
            <a:r>
              <a:rPr b="1" lang="fr-FR">
                <a:solidFill>
                  <a:schemeClr val="accent6"/>
                </a:solidFill>
              </a:rPr>
              <a:t>Encore en construction </a:t>
            </a:r>
            <a:endParaRPr b="1">
              <a:solidFill>
                <a:schemeClr val="accent6"/>
              </a:solidFill>
            </a:endParaRPr>
          </a:p>
          <a:p>
            <a:pPr indent="-268899" lvl="0" marL="5400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❖"/>
            </a:pPr>
            <a:r>
              <a:rPr b="1" lang="fr-FR">
                <a:solidFill>
                  <a:schemeClr val="accent6"/>
                </a:solidFill>
              </a:rPr>
              <a:t> N’est pas très connue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95959"/>
              </a:solidFill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-21551" l="-35622" r="-35639" t="-21551"/>
          <a:stretch/>
        </p:blipFill>
        <p:spPr>
          <a:xfrm>
            <a:off x="4521425" y="551900"/>
            <a:ext cx="3388975" cy="2807901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-19969" l="-19969" r="-19969" t="-19969"/>
          <a:stretch/>
        </p:blipFill>
        <p:spPr>
          <a:xfrm>
            <a:off x="8064875" y="3489425"/>
            <a:ext cx="3388974" cy="28079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/>
        </p:nvSpPr>
        <p:spPr>
          <a:xfrm>
            <a:off x="296850" y="2425800"/>
            <a:ext cx="4070100" cy="20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</a:pPr>
            <a:r>
              <a:rPr b="1" lang="fr-FR" sz="3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Critique de</a:t>
            </a:r>
            <a:r>
              <a:rPr lang="fr-FR" sz="800"/>
              <a:t> </a:t>
            </a:r>
            <a:r>
              <a:rPr b="1" lang="fr-FR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l’existant</a:t>
            </a:r>
            <a:r>
              <a:rPr b="1" lang="fr-FR" sz="3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36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8411450" y="1042088"/>
            <a:ext cx="302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b="1" lang="fr-FR">
                <a:solidFill>
                  <a:srgbClr val="3F3F3F"/>
                </a:solidFill>
              </a:rPr>
              <a:t>Manque de </a:t>
            </a:r>
            <a:r>
              <a:rPr b="1" lang="fr-FR">
                <a:solidFill>
                  <a:srgbClr val="3F3F3F"/>
                </a:solidFill>
              </a:rPr>
              <a:t>fonctionnalité</a:t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4617595" y="4417588"/>
            <a:ext cx="31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❖"/>
            </a:pPr>
            <a:r>
              <a:rPr b="1" lang="fr-FR">
                <a:solidFill>
                  <a:srgbClr val="333333"/>
                </a:solidFill>
              </a:rPr>
              <a:t>Manque d’un moyen de communication direct avec le professeur</a:t>
            </a:r>
            <a:endParaRPr b="1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4690893" y="5220715"/>
            <a:ext cx="319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8458475" y="1456163"/>
            <a:ext cx="27126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b="1" lang="fr-FR">
                <a:solidFill>
                  <a:srgbClr val="3F3F3F"/>
                </a:solidFill>
              </a:rPr>
              <a:t>Serveur trés fiable</a:t>
            </a:r>
            <a:endParaRPr b="1">
              <a:solidFill>
                <a:srgbClr val="3F3F3F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F3F3F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❖"/>
            </a:pPr>
            <a:r>
              <a:rPr b="1" lang="fr-FR">
                <a:solidFill>
                  <a:srgbClr val="3F3F3F"/>
                </a:solidFill>
              </a:rPr>
              <a:t>L’application n’est pas stable</a:t>
            </a:r>
            <a:endParaRPr b="1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F3F3F"/>
              </a:solidFill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 rotWithShape="1">
          <a:blip r:embed="rId3">
            <a:alphaModFix/>
          </a:blip>
          <a:srcRect b="-27041" l="-27041" r="-27041" t="-27041"/>
          <a:stretch/>
        </p:blipFill>
        <p:spPr>
          <a:xfrm>
            <a:off x="4529462" y="572350"/>
            <a:ext cx="3372775" cy="280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4">
            <a:alphaModFix/>
          </a:blip>
          <a:srcRect b="-21204" l="-24138" r="-18271" t="-21204"/>
          <a:stretch/>
        </p:blipFill>
        <p:spPr>
          <a:xfrm>
            <a:off x="8064750" y="3464775"/>
            <a:ext cx="3372800" cy="2800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ver and End Slide Master">
  <a:themeElements>
    <a:clrScheme name="Leader for Succ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tents Slide Master">
  <a:themeElements>
    <a:clrScheme name="Leader for Succ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Leader for Succ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